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</p:sldIdLst>
  <p:sldSz cy="5143500" cx="9144000"/>
  <p:notesSz cx="6858000" cy="9144000"/>
  <p:embeddedFontLst>
    <p:embeddedFont>
      <p:font typeface="Quicksand"/>
      <p:regular r:id="rId77"/>
      <p:bold r:id="rId78"/>
    </p:embeddedFont>
    <p:embeddedFont>
      <p:font typeface="Roboto Mono"/>
      <p:regular r:id="rId79"/>
      <p:bold r:id="rId80"/>
      <p:italic r:id="rId81"/>
      <p:boldItalic r:id="rId82"/>
    </p:embeddedFont>
    <p:embeddedFont>
      <p:font typeface="Quicksand Medium"/>
      <p:regular r:id="rId83"/>
      <p:bold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QuicksandMedium-bold.fntdata"/><Relationship Id="rId83" Type="http://schemas.openxmlformats.org/officeDocument/2006/relationships/font" Target="fonts/QuicksandMedium-regular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RobotoMono-bold.fntdata"/><Relationship Id="rId82" Type="http://schemas.openxmlformats.org/officeDocument/2006/relationships/font" Target="fonts/RobotoMono-boldItalic.fntdata"/><Relationship Id="rId81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Quicksand-regular.fntdata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RobotoMono-regular.fntdata"/><Relationship Id="rId34" Type="http://schemas.openxmlformats.org/officeDocument/2006/relationships/slide" Target="slides/slide30.xml"/><Relationship Id="rId78" Type="http://schemas.openxmlformats.org/officeDocument/2006/relationships/font" Target="fonts/Quicksand-bold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cce.io/tcc" TargetMode="External"/><Relationship Id="rId3" Type="http://schemas.openxmlformats.org/officeDocument/2006/relationships/hyperlink" Target="http://ncce.io/ogl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number-digit-house-number-nineteen-192346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Relationship Id="rId3" Type="http://schemas.openxmlformats.org/officeDocument/2006/relationships/hyperlink" Target="https://pixabay.com/vectors/world-earth-planet-globe-map-1301744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Relationship Id="rId3" Type="http://schemas.openxmlformats.org/officeDocument/2006/relationships/hyperlink" Target="https://pixabay.com/vectors/world-earth-planet-globe-map-1301744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Relationship Id="rId3" Type="http://schemas.openxmlformats.org/officeDocument/2006/relationships/hyperlink" Target="https://pixabay.com/vectors/world-earth-planet-globe-map-1301744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illustrations/browser-web-www-computer-773215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illustrations/background-data-network-web-3228704/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atomic-bomb-mushroom-cloud-explosion-1011738/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Last updated 30-06-2021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Resources are updated regularly — the latest version is available at: 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ncce.io/tcc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This resource is licensed under the Open Government Licence, version 3. For more information on this licence, see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ncce.io/ogl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https://pixabay.com/photos/number-digit-house-number-nineteen-192346/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https://pixabay.com/vectors/laptop-pc-computer-technology-2243898/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" name="Google Shape;109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https://pixabay.com/vectors/laptop-pc-computer-technology-2243898/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https://pixabay.com/vectors/laptop-pc-computer-technology-2243898/</a:t>
            </a: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https://pixabay.com/vectors/world-earth-planet-globe-map-1301744/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https://pixabay.com/vectors/laptop-pc-computer-technology-2243898/</a:t>
            </a: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https://pixabay.com/vectors/world-earth-planet-globe-map-1301744/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https://pixabay.com/vectors/laptop-pc-computer-technology-2243898/</a:t>
            </a: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https://pixabay.com/vectors/world-earth-planet-globe-map-1301744/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7" name="Google Shape;127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2" name="Google Shape;13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0" name="Google Shape;133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https://pixabay.com/illustrations/browser-web-www-computer-773215/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9" name="Google Shape;133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9" name="Google Shape;134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9" name="Google Shape;135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9" name="Google Shape;136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0" name="Google Shape;138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9" name="Google Shape;138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4" name="Google Shape;140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0" name="Google Shape;142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6" name="Google Shape;143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4" name="Google Shape;145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2" name="Google Shape;147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7" name="Google Shape;148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0" name="Google Shape;150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https://pixabay.com/illustrations/background-data-network-web-3228704/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8" name="Google Shape;150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7" name="Google Shape;152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7" name="Google Shape;153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7" name="Google Shape;154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7" name="Google Shape;155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7" name="Google Shape;156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6" name="Google Shape;157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7" name="Google Shape;158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5" name="Google Shape;160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https://pixabay.com/photos/atomic-bomb-mushroom-cloud-explosion-1011738/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5" name="Google Shape;162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5" name="Google Shape;163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8" name="Google Shape;165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6" name="Google Shape;167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8" name="Google Shape;169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1" name="Google Shape;172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0" name="Google Shape;173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2" name="Google Shape;174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4" name="Google Shape;1754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6" name="Google Shape;176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8" name="Google Shape;177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8" name="Google Shape;178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8" name="Google Shape;179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67675" y="4249150"/>
            <a:ext cx="1465423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r Images side by side">
  <p:cSld name="TITLE_4_1_1_1_3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/ Questions / Lists">
  <p:cSld name="TITLE_4_1_1_1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(no text under)">
  <p:cSld name="TITLE_4_1_1_1_3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with heading)">
  <p:cSld name="TITLE_4_1_1_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0900" y="1017725"/>
            <a:ext cx="8521200" cy="30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10900" y="4117599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no heading)">
  <p:cSld name="TITLE_4_1_1_1_4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0900" y="472000"/>
            <a:ext cx="85212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310900" y="4282175"/>
            <a:ext cx="8521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">
  <p:cSld name="TITLE_4_1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6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155CC">
            <a:alpha val="549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725"/>
            <a:ext cx="9144000" cy="3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0900" y="310900"/>
            <a:ext cx="8521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b="1" i="0" sz="2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0900" y="1017725"/>
            <a:ext cx="8521500" cy="3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b="0" i="0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A4335"/>
          </p15:clr>
        </p15:guide>
        <p15:guide id="2" orient="horz" pos="196">
          <p15:clr>
            <a:srgbClr val="EA4335"/>
          </p15:clr>
        </p15:guide>
        <p15:guide id="3" orient="horz" pos="641">
          <p15:clr>
            <a:srgbClr val="EA4335"/>
          </p15:clr>
        </p15:guide>
        <p15:guide id="4" pos="2776">
          <p15:clr>
            <a:srgbClr val="EA4335"/>
          </p15:clr>
        </p15:guide>
        <p15:guide id="5" orient="horz" pos="812">
          <p15:clr>
            <a:srgbClr val="EA4335"/>
          </p15:clr>
        </p15:guide>
        <p15:guide id="6" pos="2984">
          <p15:clr>
            <a:srgbClr val="EA4335"/>
          </p15:clr>
        </p15:guide>
        <p15:guide id="7" pos="5564">
          <p15:clr>
            <a:srgbClr val="EA4335"/>
          </p15:clr>
        </p15:guide>
        <p15:guide id="8" orient="horz" pos="2592">
          <p15:clr>
            <a:srgbClr val="EA4335"/>
          </p15:clr>
        </p15:guide>
        <p15:guide id="9" pos="2448">
          <p15:clr>
            <a:srgbClr val="EA4335"/>
          </p15:clr>
        </p15:guide>
        <p15:guide id="10" pos="3312">
          <p15:clr>
            <a:srgbClr val="EA4335"/>
          </p15:clr>
        </p15:guide>
        <p15:guide id="11" orient="horz" pos="30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ww.google.com" TargetMode="External"/><Relationship Id="rId4" Type="http://schemas.openxmlformats.org/officeDocument/2006/relationships/image" Target="../media/image1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7: What is the internet?</a:t>
            </a:r>
            <a:endParaRPr/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Mack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team at ARPA decided it would be better to avoid having a single, central location for data.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They developed the concept of a </a:t>
            </a:r>
            <a:r>
              <a:rPr b="1" lang="en-GB"/>
              <a:t>distributed network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14" name="Google Shape;314;p1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Distributed network</a:t>
            </a:r>
            <a:endParaRPr/>
          </a:p>
        </p:txBody>
      </p:sp>
      <p:sp>
        <p:nvSpPr>
          <p:cNvPr id="315" name="Google Shape;315;p1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6" name="Google Shape;316;p1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317" name="Google Shape;317;p18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8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8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18"/>
          <p:cNvCxnSpPr>
            <a:stCxn id="318" idx="6"/>
            <a:endCxn id="319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18"/>
          <p:cNvCxnSpPr>
            <a:stCxn id="319" idx="5"/>
            <a:endCxn id="320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18"/>
          <p:cNvCxnSpPr>
            <a:stCxn id="320" idx="4"/>
            <a:endCxn id="322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18"/>
          <p:cNvCxnSpPr>
            <a:stCxn id="322" idx="3"/>
            <a:endCxn id="324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18"/>
          <p:cNvCxnSpPr>
            <a:stCxn id="324" idx="2"/>
            <a:endCxn id="323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p18"/>
          <p:cNvCxnSpPr>
            <a:stCxn id="323" idx="1"/>
            <a:endCxn id="321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18"/>
          <p:cNvCxnSpPr>
            <a:stCxn id="321" idx="0"/>
            <a:endCxn id="317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18"/>
          <p:cNvCxnSpPr>
            <a:stCxn id="317" idx="7"/>
            <a:endCxn id="318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18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8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18"/>
          <p:cNvCxnSpPr>
            <a:stCxn id="333" idx="4"/>
            <a:endCxn id="317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18"/>
          <p:cNvCxnSpPr>
            <a:stCxn id="333" idx="6"/>
            <a:endCxn id="318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18"/>
          <p:cNvCxnSpPr>
            <a:stCxn id="321" idx="4"/>
            <a:endCxn id="339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18"/>
          <p:cNvCxnSpPr>
            <a:stCxn id="339" idx="6"/>
            <a:endCxn id="323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18"/>
          <p:cNvCxnSpPr>
            <a:stCxn id="333" idx="3"/>
            <a:endCxn id="339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18"/>
          <p:cNvCxnSpPr>
            <a:stCxn id="339" idx="5"/>
            <a:endCxn id="338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18"/>
          <p:cNvCxnSpPr>
            <a:stCxn id="323" idx="5"/>
            <a:endCxn id="338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7" name="Google Shape;347;p18"/>
          <p:cNvCxnSpPr>
            <a:stCxn id="324" idx="3"/>
            <a:endCxn id="338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8" name="Google Shape;348;p18"/>
          <p:cNvCxnSpPr>
            <a:stCxn id="335" idx="4"/>
            <a:endCxn id="323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18"/>
          <p:cNvCxnSpPr>
            <a:stCxn id="335" idx="2"/>
            <a:endCxn id="321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18"/>
          <p:cNvCxnSpPr>
            <a:stCxn id="334" idx="4"/>
            <a:endCxn id="335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p18"/>
          <p:cNvCxnSpPr>
            <a:stCxn id="317" idx="6"/>
            <a:endCxn id="334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18"/>
          <p:cNvCxnSpPr>
            <a:stCxn id="318" idx="4"/>
            <a:endCxn id="334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18"/>
          <p:cNvCxnSpPr>
            <a:stCxn id="318" idx="5"/>
            <a:endCxn id="337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18"/>
          <p:cNvCxnSpPr>
            <a:stCxn id="337" idx="0"/>
            <a:endCxn id="319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" name="Google Shape;355;p18"/>
          <p:cNvCxnSpPr>
            <a:stCxn id="334" idx="6"/>
            <a:endCxn id="337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18"/>
          <p:cNvCxnSpPr>
            <a:stCxn id="335" idx="6"/>
            <a:endCxn id="336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18"/>
          <p:cNvCxnSpPr>
            <a:stCxn id="334" idx="5"/>
            <a:endCxn id="336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18"/>
          <p:cNvCxnSpPr>
            <a:stCxn id="337" idx="4"/>
            <a:endCxn id="336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18"/>
          <p:cNvCxnSpPr>
            <a:stCxn id="336" idx="7"/>
            <a:endCxn id="320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18"/>
          <p:cNvCxnSpPr>
            <a:stCxn id="336" idx="5"/>
            <a:endCxn id="322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1" name="Google Shape;361;p18"/>
          <p:cNvCxnSpPr>
            <a:stCxn id="336" idx="4"/>
            <a:endCxn id="324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18"/>
          <p:cNvCxnSpPr>
            <a:stCxn id="336" idx="3"/>
            <a:endCxn id="323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meant that data could be transmitted through </a:t>
            </a:r>
            <a:r>
              <a:rPr b="1" lang="en-GB"/>
              <a:t>multiple routes</a:t>
            </a:r>
            <a:r>
              <a:rPr lang="en-GB"/>
              <a:t> across the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It also meant that there was no longer a single, central location for important data.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68" name="Google Shape;368;p1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Distributed network</a:t>
            </a:r>
            <a:endParaRPr/>
          </a:p>
        </p:txBody>
      </p:sp>
      <p:sp>
        <p:nvSpPr>
          <p:cNvPr id="369" name="Google Shape;369;p1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0" name="Google Shape;370;p1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371" name="Google Shape;371;p19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9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9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19"/>
          <p:cNvCxnSpPr>
            <a:stCxn id="372" idx="6"/>
            <a:endCxn id="373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0" name="Google Shape;380;p19"/>
          <p:cNvCxnSpPr>
            <a:stCxn id="373" idx="5"/>
            <a:endCxn id="374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19"/>
          <p:cNvCxnSpPr>
            <a:stCxn id="374" idx="4"/>
            <a:endCxn id="376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19"/>
          <p:cNvCxnSpPr>
            <a:stCxn id="376" idx="3"/>
            <a:endCxn id="378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19"/>
          <p:cNvCxnSpPr>
            <a:stCxn id="378" idx="2"/>
            <a:endCxn id="377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84" name="Google Shape;384;p19"/>
          <p:cNvCxnSpPr>
            <a:stCxn id="377" idx="1"/>
            <a:endCxn id="375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85" name="Google Shape;385;p19"/>
          <p:cNvCxnSpPr>
            <a:stCxn id="375" idx="0"/>
            <a:endCxn id="371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86" name="Google Shape;386;p19"/>
          <p:cNvCxnSpPr>
            <a:stCxn id="371" idx="7"/>
            <a:endCxn id="372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" name="Google Shape;387;p19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9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9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19"/>
          <p:cNvCxnSpPr>
            <a:stCxn id="387" idx="4"/>
            <a:endCxn id="371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95" name="Google Shape;395;p19"/>
          <p:cNvCxnSpPr>
            <a:stCxn id="387" idx="6"/>
            <a:endCxn id="372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19"/>
          <p:cNvCxnSpPr>
            <a:stCxn id="375" idx="4"/>
            <a:endCxn id="393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19"/>
          <p:cNvCxnSpPr>
            <a:stCxn id="393" idx="6"/>
            <a:endCxn id="377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19"/>
          <p:cNvCxnSpPr>
            <a:stCxn id="387" idx="3"/>
            <a:endCxn id="393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19"/>
          <p:cNvCxnSpPr>
            <a:stCxn id="393" idx="5"/>
            <a:endCxn id="392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19"/>
          <p:cNvCxnSpPr>
            <a:stCxn id="377" idx="5"/>
            <a:endCxn id="392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19"/>
          <p:cNvCxnSpPr>
            <a:stCxn id="378" idx="3"/>
            <a:endCxn id="392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19"/>
          <p:cNvCxnSpPr>
            <a:stCxn id="389" idx="4"/>
            <a:endCxn id="377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" name="Google Shape;403;p19"/>
          <p:cNvCxnSpPr>
            <a:stCxn id="389" idx="2"/>
            <a:endCxn id="375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19"/>
          <p:cNvCxnSpPr>
            <a:stCxn id="388" idx="4"/>
            <a:endCxn id="389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19"/>
          <p:cNvCxnSpPr>
            <a:stCxn id="371" idx="6"/>
            <a:endCxn id="388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19"/>
          <p:cNvCxnSpPr>
            <a:stCxn id="372" idx="4"/>
            <a:endCxn id="388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19"/>
          <p:cNvCxnSpPr>
            <a:stCxn id="372" idx="5"/>
            <a:endCxn id="391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19"/>
          <p:cNvCxnSpPr>
            <a:stCxn id="391" idx="0"/>
            <a:endCxn id="373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9" name="Google Shape;409;p19"/>
          <p:cNvCxnSpPr>
            <a:stCxn id="388" idx="6"/>
            <a:endCxn id="391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19"/>
          <p:cNvCxnSpPr>
            <a:stCxn id="389" idx="6"/>
            <a:endCxn id="390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" name="Google Shape;411;p19"/>
          <p:cNvCxnSpPr>
            <a:stCxn id="388" idx="5"/>
            <a:endCxn id="390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19"/>
          <p:cNvCxnSpPr>
            <a:stCxn id="391" idx="4"/>
            <a:endCxn id="390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" name="Google Shape;413;p19"/>
          <p:cNvCxnSpPr>
            <a:stCxn id="390" idx="7"/>
            <a:endCxn id="374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4" name="Google Shape;414;p19"/>
          <p:cNvCxnSpPr>
            <a:stCxn id="390" idx="5"/>
            <a:endCxn id="376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5" name="Google Shape;415;p19"/>
          <p:cNvCxnSpPr>
            <a:stCxn id="390" idx="4"/>
            <a:endCxn id="378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6" name="Google Shape;416;p19"/>
          <p:cNvCxnSpPr>
            <a:stCxn id="390" idx="3"/>
            <a:endCxn id="377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" name="Google Shape;417;p19"/>
          <p:cNvSpPr txBox="1"/>
          <p:nvPr/>
        </p:nvSpPr>
        <p:spPr>
          <a:xfrm>
            <a:off x="5043150" y="827600"/>
            <a:ext cx="4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8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8" name="Google Shape;418;p19"/>
          <p:cNvSpPr txBox="1"/>
          <p:nvPr/>
        </p:nvSpPr>
        <p:spPr>
          <a:xfrm>
            <a:off x="7575600" y="3541625"/>
            <a:ext cx="4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8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9502" y="2586034"/>
            <a:ext cx="554700" cy="5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0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If a nuclear attack occured in one area then a new route could be calculated.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25" name="Google Shape;425;p2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Distributed network</a:t>
            </a:r>
            <a:endParaRPr/>
          </a:p>
        </p:txBody>
      </p:sp>
      <p:sp>
        <p:nvSpPr>
          <p:cNvPr id="426" name="Google Shape;426;p2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7" name="Google Shape;427;p2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428" name="Google Shape;428;p20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0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0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0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0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0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20"/>
          <p:cNvCxnSpPr>
            <a:stCxn id="429" idx="6"/>
            <a:endCxn id="430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6" name="Google Shape;436;p20"/>
          <p:cNvCxnSpPr>
            <a:stCxn id="430" idx="5"/>
            <a:endCxn id="431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7" name="Google Shape;437;p20"/>
          <p:cNvCxnSpPr>
            <a:stCxn id="431" idx="4"/>
            <a:endCxn id="432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20"/>
          <p:cNvCxnSpPr>
            <a:stCxn id="432" idx="3"/>
            <a:endCxn id="434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p20"/>
          <p:cNvCxnSpPr>
            <a:stCxn id="434" idx="2"/>
            <a:endCxn id="433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40" name="Google Shape;440;p20"/>
          <p:cNvCxnSpPr>
            <a:stCxn id="428" idx="7"/>
            <a:endCxn id="429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1" name="Google Shape;441;p20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0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20"/>
          <p:cNvCxnSpPr>
            <a:stCxn id="441" idx="4"/>
            <a:endCxn id="428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49" name="Google Shape;449;p20"/>
          <p:cNvCxnSpPr>
            <a:stCxn id="441" idx="6"/>
            <a:endCxn id="429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0" name="Google Shape;450;p20"/>
          <p:cNvCxnSpPr>
            <a:stCxn id="447" idx="6"/>
            <a:endCxn id="433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p20"/>
          <p:cNvCxnSpPr>
            <a:stCxn id="447" idx="5"/>
            <a:endCxn id="446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p20"/>
          <p:cNvCxnSpPr>
            <a:stCxn id="433" idx="5"/>
            <a:endCxn id="446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p20"/>
          <p:cNvCxnSpPr>
            <a:stCxn id="434" idx="3"/>
            <a:endCxn id="446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p20"/>
          <p:cNvCxnSpPr>
            <a:stCxn id="443" idx="4"/>
            <a:endCxn id="433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55" name="Google Shape;455;p20"/>
          <p:cNvCxnSpPr>
            <a:stCxn id="442" idx="4"/>
            <a:endCxn id="443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56" name="Google Shape;456;p20"/>
          <p:cNvCxnSpPr>
            <a:stCxn id="428" idx="6"/>
            <a:endCxn id="442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57" name="Google Shape;457;p20"/>
          <p:cNvCxnSpPr>
            <a:stCxn id="429" idx="4"/>
            <a:endCxn id="442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p20"/>
          <p:cNvCxnSpPr>
            <a:stCxn id="429" idx="5"/>
            <a:endCxn id="445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9" name="Google Shape;459;p20"/>
          <p:cNvCxnSpPr>
            <a:stCxn id="445" idx="0"/>
            <a:endCxn id="430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20"/>
          <p:cNvCxnSpPr>
            <a:stCxn id="442" idx="6"/>
            <a:endCxn id="445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1" name="Google Shape;461;p20"/>
          <p:cNvCxnSpPr>
            <a:stCxn id="443" idx="6"/>
            <a:endCxn id="444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2" name="Google Shape;462;p20"/>
          <p:cNvCxnSpPr>
            <a:stCxn id="442" idx="5"/>
            <a:endCxn id="444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3" name="Google Shape;463;p20"/>
          <p:cNvCxnSpPr>
            <a:stCxn id="445" idx="4"/>
            <a:endCxn id="444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4" name="Google Shape;464;p20"/>
          <p:cNvCxnSpPr>
            <a:stCxn id="444" idx="7"/>
            <a:endCxn id="431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5" name="Google Shape;465;p20"/>
          <p:cNvCxnSpPr>
            <a:stCxn id="444" idx="5"/>
            <a:endCxn id="432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20"/>
          <p:cNvCxnSpPr>
            <a:stCxn id="444" idx="4"/>
            <a:endCxn id="434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20"/>
          <p:cNvCxnSpPr>
            <a:stCxn id="444" idx="3"/>
            <a:endCxn id="433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20"/>
          <p:cNvSpPr txBox="1"/>
          <p:nvPr/>
        </p:nvSpPr>
        <p:spPr>
          <a:xfrm>
            <a:off x="5043150" y="827600"/>
            <a:ext cx="4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8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69" name="Google Shape;469;p20"/>
          <p:cNvSpPr txBox="1"/>
          <p:nvPr/>
        </p:nvSpPr>
        <p:spPr>
          <a:xfrm>
            <a:off x="7575600" y="3541625"/>
            <a:ext cx="4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8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1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was further enhanced by the concept of </a:t>
            </a:r>
            <a:r>
              <a:rPr b="1" lang="en-GB"/>
              <a:t>packet switching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Data files could be broken down into smaller packets.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75" name="Google Shape;475;p2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Packet switching</a:t>
            </a:r>
            <a:endParaRPr/>
          </a:p>
        </p:txBody>
      </p:sp>
      <p:sp>
        <p:nvSpPr>
          <p:cNvPr id="476" name="Google Shape;476;p2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7" name="Google Shape;477;p2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478" name="Google Shape;478;p21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1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1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1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1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1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1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p21"/>
          <p:cNvCxnSpPr>
            <a:stCxn id="479" idx="6"/>
            <a:endCxn id="480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7" name="Google Shape;487;p21"/>
          <p:cNvCxnSpPr>
            <a:stCxn id="480" idx="5"/>
            <a:endCxn id="481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8" name="Google Shape;488;p21"/>
          <p:cNvCxnSpPr>
            <a:stCxn id="481" idx="4"/>
            <a:endCxn id="483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p21"/>
          <p:cNvCxnSpPr>
            <a:stCxn id="483" idx="3"/>
            <a:endCxn id="485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p21"/>
          <p:cNvCxnSpPr>
            <a:stCxn id="485" idx="2"/>
            <a:endCxn id="484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21"/>
          <p:cNvCxnSpPr>
            <a:stCxn id="484" idx="1"/>
            <a:endCxn id="482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21"/>
          <p:cNvCxnSpPr>
            <a:stCxn id="482" idx="0"/>
            <a:endCxn id="478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21"/>
          <p:cNvCxnSpPr>
            <a:stCxn id="478" idx="7"/>
            <a:endCxn id="479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21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1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1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1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1" name="Google Shape;501;p21"/>
          <p:cNvCxnSpPr>
            <a:stCxn id="494" idx="4"/>
            <a:endCxn id="478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21"/>
          <p:cNvCxnSpPr>
            <a:stCxn id="494" idx="6"/>
            <a:endCxn id="479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3" name="Google Shape;503;p21"/>
          <p:cNvCxnSpPr>
            <a:stCxn id="482" idx="4"/>
            <a:endCxn id="500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21"/>
          <p:cNvCxnSpPr>
            <a:stCxn id="500" idx="6"/>
            <a:endCxn id="484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21"/>
          <p:cNvCxnSpPr>
            <a:stCxn id="494" idx="3"/>
            <a:endCxn id="500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21"/>
          <p:cNvCxnSpPr>
            <a:stCxn id="500" idx="5"/>
            <a:endCxn id="499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21"/>
          <p:cNvCxnSpPr>
            <a:stCxn id="484" idx="5"/>
            <a:endCxn id="499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8" name="Google Shape;508;p21"/>
          <p:cNvCxnSpPr>
            <a:stCxn id="485" idx="3"/>
            <a:endCxn id="499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9" name="Google Shape;509;p21"/>
          <p:cNvCxnSpPr>
            <a:stCxn id="496" idx="4"/>
            <a:endCxn id="484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21"/>
          <p:cNvCxnSpPr>
            <a:stCxn id="496" idx="2"/>
            <a:endCxn id="482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21"/>
          <p:cNvCxnSpPr>
            <a:stCxn id="495" idx="4"/>
            <a:endCxn id="496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21"/>
          <p:cNvCxnSpPr>
            <a:stCxn id="478" idx="6"/>
            <a:endCxn id="495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3" name="Google Shape;513;p21"/>
          <p:cNvCxnSpPr>
            <a:stCxn id="479" idx="4"/>
            <a:endCxn id="495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4" name="Google Shape;514;p21"/>
          <p:cNvCxnSpPr>
            <a:stCxn id="479" idx="5"/>
            <a:endCxn id="498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21"/>
          <p:cNvCxnSpPr>
            <a:stCxn id="498" idx="0"/>
            <a:endCxn id="480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21"/>
          <p:cNvCxnSpPr>
            <a:stCxn id="495" idx="6"/>
            <a:endCxn id="498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21"/>
          <p:cNvCxnSpPr>
            <a:stCxn id="496" idx="6"/>
            <a:endCxn id="497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21"/>
          <p:cNvCxnSpPr>
            <a:stCxn id="495" idx="5"/>
            <a:endCxn id="497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9" name="Google Shape;519;p21"/>
          <p:cNvCxnSpPr>
            <a:stCxn id="498" idx="4"/>
            <a:endCxn id="497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0" name="Google Shape;520;p21"/>
          <p:cNvCxnSpPr>
            <a:stCxn id="497" idx="7"/>
            <a:endCxn id="481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1" name="Google Shape;521;p21"/>
          <p:cNvCxnSpPr>
            <a:stCxn id="497" idx="5"/>
            <a:endCxn id="483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2" name="Google Shape;522;p21"/>
          <p:cNvCxnSpPr>
            <a:stCxn id="497" idx="4"/>
            <a:endCxn id="485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3" name="Google Shape;523;p21"/>
          <p:cNvCxnSpPr>
            <a:stCxn id="497" idx="3"/>
            <a:endCxn id="484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21"/>
          <p:cNvSpPr txBox="1"/>
          <p:nvPr/>
        </p:nvSpPr>
        <p:spPr>
          <a:xfrm>
            <a:off x="7575600" y="3541625"/>
            <a:ext cx="68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3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2"/>
          <p:cNvSpPr txBox="1"/>
          <p:nvPr/>
        </p:nvSpPr>
        <p:spPr>
          <a:xfrm>
            <a:off x="7618045" y="3657962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0" name="Google Shape;530;p22"/>
          <p:cNvSpPr txBox="1"/>
          <p:nvPr/>
        </p:nvSpPr>
        <p:spPr>
          <a:xfrm>
            <a:off x="7770445" y="3657962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1" name="Google Shape;531;p22"/>
          <p:cNvSpPr txBox="1"/>
          <p:nvPr/>
        </p:nvSpPr>
        <p:spPr>
          <a:xfrm>
            <a:off x="7618045" y="3779912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2" name="Google Shape;532;p22"/>
          <p:cNvSpPr txBox="1"/>
          <p:nvPr/>
        </p:nvSpPr>
        <p:spPr>
          <a:xfrm>
            <a:off x="7770445" y="3779912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3" name="Google Shape;533;p22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was further enhanced by the concept of </a:t>
            </a:r>
            <a:r>
              <a:rPr b="1" lang="en-GB"/>
              <a:t>packet switching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Data files could be broken down into smaller packets.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34" name="Google Shape;534;p2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Packet switching</a:t>
            </a:r>
            <a:endParaRPr/>
          </a:p>
        </p:txBody>
      </p:sp>
      <p:sp>
        <p:nvSpPr>
          <p:cNvPr id="535" name="Google Shape;535;p2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6" name="Google Shape;536;p2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537" name="Google Shape;537;p22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2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2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2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2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2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2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2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5" name="Google Shape;545;p22"/>
          <p:cNvCxnSpPr>
            <a:stCxn id="538" idx="6"/>
            <a:endCxn id="539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6" name="Google Shape;546;p22"/>
          <p:cNvCxnSpPr>
            <a:stCxn id="539" idx="5"/>
            <a:endCxn id="540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Google Shape;547;p22"/>
          <p:cNvCxnSpPr>
            <a:stCxn id="540" idx="4"/>
            <a:endCxn id="542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Google Shape;548;p22"/>
          <p:cNvCxnSpPr>
            <a:stCxn id="542" idx="3"/>
            <a:endCxn id="544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9" name="Google Shape;549;p22"/>
          <p:cNvCxnSpPr>
            <a:stCxn id="544" idx="2"/>
            <a:endCxn id="543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0" name="Google Shape;550;p22"/>
          <p:cNvCxnSpPr>
            <a:stCxn id="543" idx="1"/>
            <a:endCxn id="541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" name="Google Shape;551;p22"/>
          <p:cNvCxnSpPr>
            <a:stCxn id="541" idx="0"/>
            <a:endCxn id="537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2" name="Google Shape;552;p22"/>
          <p:cNvCxnSpPr>
            <a:stCxn id="537" idx="7"/>
            <a:endCxn id="538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22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2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2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2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2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2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2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0" name="Google Shape;560;p22"/>
          <p:cNvCxnSpPr>
            <a:stCxn id="553" idx="4"/>
            <a:endCxn id="537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1" name="Google Shape;561;p22"/>
          <p:cNvCxnSpPr>
            <a:stCxn id="553" idx="6"/>
            <a:endCxn id="538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2" name="Google Shape;562;p22"/>
          <p:cNvCxnSpPr>
            <a:stCxn id="541" idx="4"/>
            <a:endCxn id="559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22"/>
          <p:cNvCxnSpPr>
            <a:stCxn id="559" idx="6"/>
            <a:endCxn id="543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4" name="Google Shape;564;p22"/>
          <p:cNvCxnSpPr>
            <a:stCxn id="553" idx="3"/>
            <a:endCxn id="559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p22"/>
          <p:cNvCxnSpPr>
            <a:stCxn id="559" idx="5"/>
            <a:endCxn id="558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6" name="Google Shape;566;p22"/>
          <p:cNvCxnSpPr>
            <a:stCxn id="543" idx="5"/>
            <a:endCxn id="558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22"/>
          <p:cNvCxnSpPr>
            <a:stCxn id="544" idx="3"/>
            <a:endCxn id="558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Google Shape;568;p22"/>
          <p:cNvCxnSpPr>
            <a:stCxn id="555" idx="4"/>
            <a:endCxn id="543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22"/>
          <p:cNvCxnSpPr>
            <a:stCxn id="555" idx="2"/>
            <a:endCxn id="541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0" name="Google Shape;570;p22"/>
          <p:cNvCxnSpPr>
            <a:stCxn id="554" idx="4"/>
            <a:endCxn id="555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1" name="Google Shape;571;p22"/>
          <p:cNvCxnSpPr>
            <a:stCxn id="537" idx="6"/>
            <a:endCxn id="554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2" name="Google Shape;572;p22"/>
          <p:cNvCxnSpPr>
            <a:stCxn id="538" idx="4"/>
            <a:endCxn id="554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3" name="Google Shape;573;p22"/>
          <p:cNvCxnSpPr>
            <a:stCxn id="538" idx="5"/>
            <a:endCxn id="557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4" name="Google Shape;574;p22"/>
          <p:cNvCxnSpPr>
            <a:stCxn id="557" idx="0"/>
            <a:endCxn id="539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5" name="Google Shape;575;p22"/>
          <p:cNvCxnSpPr>
            <a:stCxn id="554" idx="6"/>
            <a:endCxn id="557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22"/>
          <p:cNvCxnSpPr>
            <a:stCxn id="555" idx="6"/>
            <a:endCxn id="556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22"/>
          <p:cNvCxnSpPr>
            <a:stCxn id="554" idx="5"/>
            <a:endCxn id="556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22"/>
          <p:cNvCxnSpPr>
            <a:stCxn id="557" idx="4"/>
            <a:endCxn id="556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22"/>
          <p:cNvCxnSpPr>
            <a:stCxn id="556" idx="7"/>
            <a:endCxn id="540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0" name="Google Shape;580;p22"/>
          <p:cNvCxnSpPr>
            <a:stCxn id="556" idx="5"/>
            <a:endCxn id="542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1" name="Google Shape;581;p22"/>
          <p:cNvCxnSpPr>
            <a:stCxn id="556" idx="4"/>
            <a:endCxn id="544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22"/>
          <p:cNvCxnSpPr>
            <a:stCxn id="556" idx="3"/>
            <a:endCxn id="543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3"/>
          <p:cNvSpPr txBox="1"/>
          <p:nvPr/>
        </p:nvSpPr>
        <p:spPr>
          <a:xfrm>
            <a:off x="7020070" y="2677712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8" name="Google Shape;588;p23"/>
          <p:cNvSpPr txBox="1"/>
          <p:nvPr/>
        </p:nvSpPr>
        <p:spPr>
          <a:xfrm>
            <a:off x="8204045" y="2693137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9" name="Google Shape;589;p23"/>
          <p:cNvSpPr txBox="1"/>
          <p:nvPr/>
        </p:nvSpPr>
        <p:spPr>
          <a:xfrm>
            <a:off x="6442345" y="3284837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90" name="Google Shape;590;p23"/>
          <p:cNvSpPr txBox="1"/>
          <p:nvPr/>
        </p:nvSpPr>
        <p:spPr>
          <a:xfrm>
            <a:off x="7427545" y="2402812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91" name="Google Shape;591;p23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These could then be sent separately along the most efficient route.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92" name="Google Shape;592;p2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Packet switching</a:t>
            </a:r>
            <a:endParaRPr/>
          </a:p>
        </p:txBody>
      </p:sp>
      <p:sp>
        <p:nvSpPr>
          <p:cNvPr id="593" name="Google Shape;593;p2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4" name="Google Shape;594;p2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595" name="Google Shape;595;p23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3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3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3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3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3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3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3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3" name="Google Shape;603;p23"/>
          <p:cNvCxnSpPr>
            <a:stCxn id="596" idx="6"/>
            <a:endCxn id="597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23"/>
          <p:cNvCxnSpPr>
            <a:stCxn id="597" idx="5"/>
            <a:endCxn id="598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23"/>
          <p:cNvCxnSpPr>
            <a:stCxn id="598" idx="4"/>
            <a:endCxn id="600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23"/>
          <p:cNvCxnSpPr>
            <a:stCxn id="600" idx="3"/>
            <a:endCxn id="602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23"/>
          <p:cNvCxnSpPr>
            <a:stCxn id="602" idx="2"/>
            <a:endCxn id="601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23"/>
          <p:cNvCxnSpPr>
            <a:stCxn id="601" idx="1"/>
            <a:endCxn id="599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23"/>
          <p:cNvCxnSpPr>
            <a:stCxn id="599" idx="0"/>
            <a:endCxn id="595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23"/>
          <p:cNvCxnSpPr>
            <a:stCxn id="595" idx="7"/>
            <a:endCxn id="596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1" name="Google Shape;611;p23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3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3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3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3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3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3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23"/>
          <p:cNvCxnSpPr>
            <a:stCxn id="611" idx="4"/>
            <a:endCxn id="595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23"/>
          <p:cNvCxnSpPr>
            <a:stCxn id="611" idx="6"/>
            <a:endCxn id="596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0" name="Google Shape;620;p23"/>
          <p:cNvCxnSpPr>
            <a:stCxn id="599" idx="4"/>
            <a:endCxn id="617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23"/>
          <p:cNvCxnSpPr>
            <a:stCxn id="617" idx="6"/>
            <a:endCxn id="601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23"/>
          <p:cNvCxnSpPr>
            <a:stCxn id="611" idx="3"/>
            <a:endCxn id="617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3" name="Google Shape;623;p23"/>
          <p:cNvCxnSpPr>
            <a:stCxn id="617" idx="5"/>
            <a:endCxn id="616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4" name="Google Shape;624;p23"/>
          <p:cNvCxnSpPr>
            <a:stCxn id="601" idx="5"/>
            <a:endCxn id="616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5" name="Google Shape;625;p23"/>
          <p:cNvCxnSpPr>
            <a:stCxn id="602" idx="3"/>
            <a:endCxn id="616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6" name="Google Shape;626;p23"/>
          <p:cNvCxnSpPr>
            <a:stCxn id="613" idx="4"/>
            <a:endCxn id="601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23"/>
          <p:cNvCxnSpPr>
            <a:stCxn id="613" idx="2"/>
            <a:endCxn id="599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23"/>
          <p:cNvCxnSpPr>
            <a:stCxn id="612" idx="4"/>
            <a:endCxn id="613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23"/>
          <p:cNvCxnSpPr>
            <a:stCxn id="595" idx="6"/>
            <a:endCxn id="612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23"/>
          <p:cNvCxnSpPr>
            <a:stCxn id="596" idx="4"/>
            <a:endCxn id="612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1" name="Google Shape;631;p23"/>
          <p:cNvCxnSpPr>
            <a:stCxn id="596" idx="5"/>
            <a:endCxn id="615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" name="Google Shape;632;p23"/>
          <p:cNvCxnSpPr>
            <a:stCxn id="615" idx="0"/>
            <a:endCxn id="597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3" name="Google Shape;633;p23"/>
          <p:cNvCxnSpPr>
            <a:stCxn id="612" idx="6"/>
            <a:endCxn id="615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4" name="Google Shape;634;p23"/>
          <p:cNvCxnSpPr>
            <a:stCxn id="613" idx="6"/>
            <a:endCxn id="614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5" name="Google Shape;635;p23"/>
          <p:cNvCxnSpPr>
            <a:stCxn id="612" idx="5"/>
            <a:endCxn id="614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6" name="Google Shape;636;p23"/>
          <p:cNvCxnSpPr>
            <a:stCxn id="615" idx="4"/>
            <a:endCxn id="614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7" name="Google Shape;637;p23"/>
          <p:cNvCxnSpPr>
            <a:stCxn id="614" idx="7"/>
            <a:endCxn id="598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p23"/>
          <p:cNvCxnSpPr>
            <a:stCxn id="614" idx="5"/>
            <a:endCxn id="600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23"/>
          <p:cNvCxnSpPr>
            <a:stCxn id="614" idx="4"/>
            <a:endCxn id="602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23"/>
          <p:cNvCxnSpPr>
            <a:stCxn id="614" idx="3"/>
            <a:endCxn id="601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4"/>
          <p:cNvSpPr txBox="1"/>
          <p:nvPr/>
        </p:nvSpPr>
        <p:spPr>
          <a:xfrm>
            <a:off x="6470733" y="2448637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6" name="Google Shape;646;p24"/>
          <p:cNvSpPr txBox="1"/>
          <p:nvPr/>
        </p:nvSpPr>
        <p:spPr>
          <a:xfrm>
            <a:off x="8180645" y="1814137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7" name="Google Shape;647;p24"/>
          <p:cNvSpPr txBox="1"/>
          <p:nvPr/>
        </p:nvSpPr>
        <p:spPr>
          <a:xfrm>
            <a:off x="5617345" y="2515474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8" name="Google Shape;648;p24"/>
          <p:cNvSpPr txBox="1"/>
          <p:nvPr/>
        </p:nvSpPr>
        <p:spPr>
          <a:xfrm>
            <a:off x="7241545" y="1702599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9" name="Google Shape;649;p24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These could then be sent separately along the most efficient route.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50" name="Google Shape;650;p2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Packet switching</a:t>
            </a:r>
            <a:endParaRPr/>
          </a:p>
        </p:txBody>
      </p:sp>
      <p:sp>
        <p:nvSpPr>
          <p:cNvPr id="651" name="Google Shape;651;p2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2" name="Google Shape;652;p2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653" name="Google Shape;653;p24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4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4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4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4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4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4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4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1" name="Google Shape;661;p24"/>
          <p:cNvCxnSpPr>
            <a:stCxn id="654" idx="6"/>
            <a:endCxn id="655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24"/>
          <p:cNvCxnSpPr>
            <a:stCxn id="655" idx="5"/>
            <a:endCxn id="656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24"/>
          <p:cNvCxnSpPr>
            <a:stCxn id="656" idx="4"/>
            <a:endCxn id="658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4" name="Google Shape;664;p24"/>
          <p:cNvCxnSpPr>
            <a:stCxn id="658" idx="3"/>
            <a:endCxn id="660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24"/>
          <p:cNvCxnSpPr>
            <a:stCxn id="660" idx="2"/>
            <a:endCxn id="659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6" name="Google Shape;666;p24"/>
          <p:cNvCxnSpPr>
            <a:stCxn id="659" idx="1"/>
            <a:endCxn id="657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p24"/>
          <p:cNvCxnSpPr>
            <a:stCxn id="657" idx="0"/>
            <a:endCxn id="653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8" name="Google Shape;668;p24"/>
          <p:cNvCxnSpPr>
            <a:stCxn id="653" idx="7"/>
            <a:endCxn id="654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9" name="Google Shape;669;p24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4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4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4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4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24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4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24"/>
          <p:cNvCxnSpPr>
            <a:stCxn id="669" idx="4"/>
            <a:endCxn id="653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7" name="Google Shape;677;p24"/>
          <p:cNvCxnSpPr>
            <a:stCxn id="669" idx="6"/>
            <a:endCxn id="654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24"/>
          <p:cNvCxnSpPr>
            <a:stCxn id="657" idx="4"/>
            <a:endCxn id="675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24"/>
          <p:cNvCxnSpPr>
            <a:stCxn id="675" idx="6"/>
            <a:endCxn id="659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24"/>
          <p:cNvCxnSpPr>
            <a:stCxn id="669" idx="3"/>
            <a:endCxn id="675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24"/>
          <p:cNvCxnSpPr>
            <a:stCxn id="675" idx="5"/>
            <a:endCxn id="674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2" name="Google Shape;682;p24"/>
          <p:cNvCxnSpPr>
            <a:stCxn id="659" idx="5"/>
            <a:endCxn id="674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24"/>
          <p:cNvCxnSpPr>
            <a:stCxn id="660" idx="3"/>
            <a:endCxn id="674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" name="Google Shape;684;p24"/>
          <p:cNvCxnSpPr>
            <a:stCxn id="671" idx="4"/>
            <a:endCxn id="659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5" name="Google Shape;685;p24"/>
          <p:cNvCxnSpPr>
            <a:stCxn id="671" idx="2"/>
            <a:endCxn id="657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24"/>
          <p:cNvCxnSpPr>
            <a:stCxn id="670" idx="4"/>
            <a:endCxn id="671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24"/>
          <p:cNvCxnSpPr>
            <a:stCxn id="653" idx="6"/>
            <a:endCxn id="670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8" name="Google Shape;688;p24"/>
          <p:cNvCxnSpPr>
            <a:stCxn id="654" idx="4"/>
            <a:endCxn id="670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24"/>
          <p:cNvCxnSpPr>
            <a:stCxn id="654" idx="5"/>
            <a:endCxn id="673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0" name="Google Shape;690;p24"/>
          <p:cNvCxnSpPr>
            <a:stCxn id="673" idx="0"/>
            <a:endCxn id="655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1" name="Google Shape;691;p24"/>
          <p:cNvCxnSpPr>
            <a:stCxn id="670" idx="6"/>
            <a:endCxn id="673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2" name="Google Shape;692;p24"/>
          <p:cNvCxnSpPr>
            <a:stCxn id="671" idx="6"/>
            <a:endCxn id="672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3" name="Google Shape;693;p24"/>
          <p:cNvCxnSpPr>
            <a:stCxn id="670" idx="5"/>
            <a:endCxn id="672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4" name="Google Shape;694;p24"/>
          <p:cNvCxnSpPr>
            <a:stCxn id="673" idx="4"/>
            <a:endCxn id="672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5" name="Google Shape;695;p24"/>
          <p:cNvCxnSpPr>
            <a:stCxn id="672" idx="7"/>
            <a:endCxn id="656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p24"/>
          <p:cNvCxnSpPr>
            <a:stCxn id="672" idx="5"/>
            <a:endCxn id="658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7" name="Google Shape;697;p24"/>
          <p:cNvCxnSpPr>
            <a:stCxn id="672" idx="4"/>
            <a:endCxn id="660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8" name="Google Shape;698;p24"/>
          <p:cNvCxnSpPr>
            <a:stCxn id="672" idx="3"/>
            <a:endCxn id="659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5"/>
          <p:cNvSpPr txBox="1"/>
          <p:nvPr/>
        </p:nvSpPr>
        <p:spPr>
          <a:xfrm>
            <a:off x="6242308" y="1770899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4" name="Google Shape;704;p25"/>
          <p:cNvSpPr txBox="1"/>
          <p:nvPr/>
        </p:nvSpPr>
        <p:spPr>
          <a:xfrm>
            <a:off x="7512795" y="1073762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5" name="Google Shape;705;p25"/>
          <p:cNvSpPr txBox="1"/>
          <p:nvPr/>
        </p:nvSpPr>
        <p:spPr>
          <a:xfrm>
            <a:off x="5755708" y="1689424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6" name="Google Shape;706;p25"/>
          <p:cNvSpPr txBox="1"/>
          <p:nvPr/>
        </p:nvSpPr>
        <p:spPr>
          <a:xfrm>
            <a:off x="6389733" y="960374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7" name="Google Shape;707;p25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These could then be sent separately along the most efficient route.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708" name="Google Shape;708;p2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Packet switching</a:t>
            </a:r>
            <a:endParaRPr/>
          </a:p>
        </p:txBody>
      </p:sp>
      <p:sp>
        <p:nvSpPr>
          <p:cNvPr id="709" name="Google Shape;709;p2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0" name="Google Shape;710;p2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711" name="Google Shape;711;p25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5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5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25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5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5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5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5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9" name="Google Shape;719;p25"/>
          <p:cNvCxnSpPr>
            <a:stCxn id="712" idx="6"/>
            <a:endCxn id="713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0" name="Google Shape;720;p25"/>
          <p:cNvCxnSpPr>
            <a:stCxn id="713" idx="5"/>
            <a:endCxn id="714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1" name="Google Shape;721;p25"/>
          <p:cNvCxnSpPr>
            <a:stCxn id="714" idx="4"/>
            <a:endCxn id="716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2" name="Google Shape;722;p25"/>
          <p:cNvCxnSpPr>
            <a:stCxn id="716" idx="3"/>
            <a:endCxn id="718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3" name="Google Shape;723;p25"/>
          <p:cNvCxnSpPr>
            <a:stCxn id="718" idx="2"/>
            <a:endCxn id="717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25"/>
          <p:cNvCxnSpPr>
            <a:stCxn id="717" idx="1"/>
            <a:endCxn id="715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25"/>
          <p:cNvCxnSpPr>
            <a:stCxn id="715" idx="0"/>
            <a:endCxn id="711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25"/>
          <p:cNvCxnSpPr>
            <a:stCxn id="711" idx="7"/>
            <a:endCxn id="712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7" name="Google Shape;727;p25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5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5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5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5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5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5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4" name="Google Shape;734;p25"/>
          <p:cNvCxnSpPr>
            <a:stCxn id="727" idx="4"/>
            <a:endCxn id="711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25"/>
          <p:cNvCxnSpPr>
            <a:stCxn id="727" idx="6"/>
            <a:endCxn id="712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25"/>
          <p:cNvCxnSpPr>
            <a:stCxn id="715" idx="4"/>
            <a:endCxn id="733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25"/>
          <p:cNvCxnSpPr>
            <a:stCxn id="733" idx="6"/>
            <a:endCxn id="717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25"/>
          <p:cNvCxnSpPr>
            <a:stCxn id="727" idx="3"/>
            <a:endCxn id="733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25"/>
          <p:cNvCxnSpPr>
            <a:stCxn id="733" idx="5"/>
            <a:endCxn id="732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25"/>
          <p:cNvCxnSpPr>
            <a:stCxn id="717" idx="5"/>
            <a:endCxn id="732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1" name="Google Shape;741;p25"/>
          <p:cNvCxnSpPr>
            <a:stCxn id="718" idx="3"/>
            <a:endCxn id="732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2" name="Google Shape;742;p25"/>
          <p:cNvCxnSpPr>
            <a:stCxn id="729" idx="4"/>
            <a:endCxn id="717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3" name="Google Shape;743;p25"/>
          <p:cNvCxnSpPr>
            <a:stCxn id="729" idx="2"/>
            <a:endCxn id="715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25"/>
          <p:cNvCxnSpPr>
            <a:stCxn id="728" idx="4"/>
            <a:endCxn id="729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25"/>
          <p:cNvCxnSpPr>
            <a:stCxn id="711" idx="6"/>
            <a:endCxn id="728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25"/>
          <p:cNvCxnSpPr>
            <a:stCxn id="712" idx="4"/>
            <a:endCxn id="728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25"/>
          <p:cNvCxnSpPr>
            <a:stCxn id="712" idx="5"/>
            <a:endCxn id="731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25"/>
          <p:cNvCxnSpPr>
            <a:stCxn id="731" idx="0"/>
            <a:endCxn id="713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25"/>
          <p:cNvCxnSpPr>
            <a:stCxn id="728" idx="6"/>
            <a:endCxn id="731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25"/>
          <p:cNvCxnSpPr>
            <a:stCxn id="729" idx="6"/>
            <a:endCxn id="730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25"/>
          <p:cNvCxnSpPr>
            <a:stCxn id="728" idx="5"/>
            <a:endCxn id="730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25"/>
          <p:cNvCxnSpPr>
            <a:stCxn id="731" idx="4"/>
            <a:endCxn id="730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25"/>
          <p:cNvCxnSpPr>
            <a:stCxn id="730" idx="7"/>
            <a:endCxn id="714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25"/>
          <p:cNvCxnSpPr>
            <a:stCxn id="730" idx="5"/>
            <a:endCxn id="716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25"/>
          <p:cNvCxnSpPr>
            <a:stCxn id="730" idx="4"/>
            <a:endCxn id="718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25"/>
          <p:cNvCxnSpPr>
            <a:stCxn id="730" idx="3"/>
            <a:endCxn id="717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6"/>
          <p:cNvSpPr txBox="1"/>
          <p:nvPr/>
        </p:nvSpPr>
        <p:spPr>
          <a:xfrm>
            <a:off x="5577383" y="1491574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2" name="Google Shape;762;p26"/>
          <p:cNvSpPr txBox="1"/>
          <p:nvPr/>
        </p:nvSpPr>
        <p:spPr>
          <a:xfrm>
            <a:off x="6389733" y="928812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3" name="Google Shape;763;p26"/>
          <p:cNvSpPr txBox="1"/>
          <p:nvPr/>
        </p:nvSpPr>
        <p:spPr>
          <a:xfrm>
            <a:off x="5160608" y="743874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4" name="Google Shape;764;p26"/>
          <p:cNvSpPr txBox="1"/>
          <p:nvPr/>
        </p:nvSpPr>
        <p:spPr>
          <a:xfrm>
            <a:off x="5334008" y="743874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5" name="Google Shape;765;p26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These could then be sent separately along the most efficient route.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766" name="Google Shape;766;p2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Packet switching</a:t>
            </a:r>
            <a:endParaRPr/>
          </a:p>
        </p:txBody>
      </p:sp>
      <p:sp>
        <p:nvSpPr>
          <p:cNvPr id="767" name="Google Shape;767;p2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8" name="Google Shape;768;p2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769" name="Google Shape;769;p26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6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26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6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26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6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6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6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p26"/>
          <p:cNvCxnSpPr>
            <a:stCxn id="770" idx="6"/>
            <a:endCxn id="771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8" name="Google Shape;778;p26"/>
          <p:cNvCxnSpPr>
            <a:stCxn id="771" idx="5"/>
            <a:endCxn id="772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9" name="Google Shape;779;p26"/>
          <p:cNvCxnSpPr>
            <a:stCxn id="772" idx="4"/>
            <a:endCxn id="774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0" name="Google Shape;780;p26"/>
          <p:cNvCxnSpPr>
            <a:stCxn id="774" idx="3"/>
            <a:endCxn id="776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1" name="Google Shape;781;p26"/>
          <p:cNvCxnSpPr>
            <a:stCxn id="776" idx="2"/>
            <a:endCxn id="775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2" name="Google Shape;782;p26"/>
          <p:cNvCxnSpPr>
            <a:stCxn id="775" idx="1"/>
            <a:endCxn id="773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26"/>
          <p:cNvCxnSpPr>
            <a:stCxn id="773" idx="0"/>
            <a:endCxn id="769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26"/>
          <p:cNvCxnSpPr>
            <a:stCxn id="769" idx="7"/>
            <a:endCxn id="770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5" name="Google Shape;785;p26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26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6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26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26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26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26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2" name="Google Shape;792;p26"/>
          <p:cNvCxnSpPr>
            <a:stCxn id="785" idx="4"/>
            <a:endCxn id="769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3" name="Google Shape;793;p26"/>
          <p:cNvCxnSpPr>
            <a:stCxn id="785" idx="6"/>
            <a:endCxn id="770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4" name="Google Shape;794;p26"/>
          <p:cNvCxnSpPr>
            <a:stCxn id="773" idx="4"/>
            <a:endCxn id="791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5" name="Google Shape;795;p26"/>
          <p:cNvCxnSpPr>
            <a:stCxn id="791" idx="6"/>
            <a:endCxn id="775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6" name="Google Shape;796;p26"/>
          <p:cNvCxnSpPr>
            <a:stCxn id="785" idx="3"/>
            <a:endCxn id="791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7" name="Google Shape;797;p26"/>
          <p:cNvCxnSpPr>
            <a:stCxn id="791" idx="5"/>
            <a:endCxn id="790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26"/>
          <p:cNvCxnSpPr>
            <a:stCxn id="775" idx="5"/>
            <a:endCxn id="790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26"/>
          <p:cNvCxnSpPr>
            <a:stCxn id="776" idx="3"/>
            <a:endCxn id="790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26"/>
          <p:cNvCxnSpPr>
            <a:stCxn id="787" idx="4"/>
            <a:endCxn id="775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1" name="Google Shape;801;p26"/>
          <p:cNvCxnSpPr>
            <a:stCxn id="787" idx="2"/>
            <a:endCxn id="773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2" name="Google Shape;802;p26"/>
          <p:cNvCxnSpPr>
            <a:stCxn id="786" idx="4"/>
            <a:endCxn id="787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3" name="Google Shape;803;p26"/>
          <p:cNvCxnSpPr>
            <a:stCxn id="769" idx="6"/>
            <a:endCxn id="786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4" name="Google Shape;804;p26"/>
          <p:cNvCxnSpPr>
            <a:stCxn id="770" idx="4"/>
            <a:endCxn id="786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5" name="Google Shape;805;p26"/>
          <p:cNvCxnSpPr>
            <a:stCxn id="770" idx="5"/>
            <a:endCxn id="789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6" name="Google Shape;806;p26"/>
          <p:cNvCxnSpPr>
            <a:stCxn id="789" idx="0"/>
            <a:endCxn id="771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7" name="Google Shape;807;p26"/>
          <p:cNvCxnSpPr>
            <a:stCxn id="786" idx="6"/>
            <a:endCxn id="789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8" name="Google Shape;808;p26"/>
          <p:cNvCxnSpPr>
            <a:stCxn id="787" idx="6"/>
            <a:endCxn id="788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p26"/>
          <p:cNvCxnSpPr>
            <a:stCxn id="786" idx="5"/>
            <a:endCxn id="788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0" name="Google Shape;810;p26"/>
          <p:cNvCxnSpPr>
            <a:stCxn id="789" idx="4"/>
            <a:endCxn id="788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26"/>
          <p:cNvCxnSpPr>
            <a:stCxn id="788" idx="7"/>
            <a:endCxn id="772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26"/>
          <p:cNvCxnSpPr>
            <a:stCxn id="788" idx="5"/>
            <a:endCxn id="774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26"/>
          <p:cNvCxnSpPr>
            <a:stCxn id="788" idx="4"/>
            <a:endCxn id="776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4" name="Google Shape;814;p26"/>
          <p:cNvCxnSpPr>
            <a:stCxn id="788" idx="3"/>
            <a:endCxn id="775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7"/>
          <p:cNvSpPr txBox="1"/>
          <p:nvPr/>
        </p:nvSpPr>
        <p:spPr>
          <a:xfrm>
            <a:off x="5338077" y="615252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0" name="Google Shape;820;p27"/>
          <p:cNvSpPr txBox="1"/>
          <p:nvPr/>
        </p:nvSpPr>
        <p:spPr>
          <a:xfrm>
            <a:off x="5160608" y="609702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1" name="Google Shape;821;p27"/>
          <p:cNvSpPr txBox="1"/>
          <p:nvPr/>
        </p:nvSpPr>
        <p:spPr>
          <a:xfrm>
            <a:off x="5160608" y="743874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2" name="Google Shape;822;p27"/>
          <p:cNvSpPr txBox="1"/>
          <p:nvPr/>
        </p:nvSpPr>
        <p:spPr>
          <a:xfrm>
            <a:off x="5334008" y="743874"/>
            <a:ext cx="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✉</a:t>
            </a:r>
            <a:endParaRPr b="0" i="0" sz="16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3" name="Google Shape;823;p27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And re-ordered at the destination.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24" name="Google Shape;824;p2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Packet switching</a:t>
            </a:r>
            <a:endParaRPr/>
          </a:p>
        </p:txBody>
      </p:sp>
      <p:sp>
        <p:nvSpPr>
          <p:cNvPr id="825" name="Google Shape;825;p2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6" name="Google Shape;826;p2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27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27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27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27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27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27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27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5" name="Google Shape;835;p27"/>
          <p:cNvCxnSpPr>
            <a:stCxn id="828" idx="6"/>
            <a:endCxn id="829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6" name="Google Shape;836;p27"/>
          <p:cNvCxnSpPr>
            <a:stCxn id="829" idx="5"/>
            <a:endCxn id="830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27"/>
          <p:cNvCxnSpPr>
            <a:stCxn id="830" idx="4"/>
            <a:endCxn id="832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8" name="Google Shape;838;p27"/>
          <p:cNvCxnSpPr>
            <a:stCxn id="832" idx="3"/>
            <a:endCxn id="834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9" name="Google Shape;839;p27"/>
          <p:cNvCxnSpPr>
            <a:stCxn id="834" idx="2"/>
            <a:endCxn id="833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0" name="Google Shape;840;p27"/>
          <p:cNvCxnSpPr>
            <a:stCxn id="833" idx="1"/>
            <a:endCxn id="831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1" name="Google Shape;841;p27"/>
          <p:cNvCxnSpPr>
            <a:stCxn id="831" idx="0"/>
            <a:endCxn id="827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2" name="Google Shape;842;p27"/>
          <p:cNvCxnSpPr>
            <a:stCxn id="827" idx="7"/>
            <a:endCxn id="828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3" name="Google Shape;843;p27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27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27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27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27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27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27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0" name="Google Shape;850;p27"/>
          <p:cNvCxnSpPr>
            <a:stCxn id="843" idx="4"/>
            <a:endCxn id="827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27"/>
          <p:cNvCxnSpPr>
            <a:stCxn id="843" idx="6"/>
            <a:endCxn id="828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2" name="Google Shape;852;p27"/>
          <p:cNvCxnSpPr>
            <a:stCxn id="831" idx="4"/>
            <a:endCxn id="849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3" name="Google Shape;853;p27"/>
          <p:cNvCxnSpPr>
            <a:stCxn id="849" idx="6"/>
            <a:endCxn id="833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4" name="Google Shape;854;p27"/>
          <p:cNvCxnSpPr>
            <a:stCxn id="843" idx="3"/>
            <a:endCxn id="849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5" name="Google Shape;855;p27"/>
          <p:cNvCxnSpPr>
            <a:stCxn id="849" idx="5"/>
            <a:endCxn id="848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27"/>
          <p:cNvCxnSpPr>
            <a:stCxn id="833" idx="5"/>
            <a:endCxn id="848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7" name="Google Shape;857;p27"/>
          <p:cNvCxnSpPr>
            <a:stCxn id="834" idx="3"/>
            <a:endCxn id="848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8" name="Google Shape;858;p27"/>
          <p:cNvCxnSpPr>
            <a:stCxn id="845" idx="4"/>
            <a:endCxn id="833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9" name="Google Shape;859;p27"/>
          <p:cNvCxnSpPr>
            <a:stCxn id="845" idx="2"/>
            <a:endCxn id="831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0" name="Google Shape;860;p27"/>
          <p:cNvCxnSpPr>
            <a:stCxn id="844" idx="4"/>
            <a:endCxn id="845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1" name="Google Shape;861;p27"/>
          <p:cNvCxnSpPr>
            <a:stCxn id="827" idx="6"/>
            <a:endCxn id="844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2" name="Google Shape;862;p27"/>
          <p:cNvCxnSpPr>
            <a:stCxn id="828" idx="4"/>
            <a:endCxn id="844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3" name="Google Shape;863;p27"/>
          <p:cNvCxnSpPr>
            <a:stCxn id="828" idx="5"/>
            <a:endCxn id="847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27"/>
          <p:cNvCxnSpPr>
            <a:stCxn id="847" idx="0"/>
            <a:endCxn id="829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5" name="Google Shape;865;p27"/>
          <p:cNvCxnSpPr>
            <a:stCxn id="844" idx="6"/>
            <a:endCxn id="847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6" name="Google Shape;866;p27"/>
          <p:cNvCxnSpPr>
            <a:stCxn id="845" idx="6"/>
            <a:endCxn id="846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7" name="Google Shape;867;p27"/>
          <p:cNvCxnSpPr>
            <a:stCxn id="844" idx="5"/>
            <a:endCxn id="846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27"/>
          <p:cNvCxnSpPr>
            <a:stCxn id="847" idx="4"/>
            <a:endCxn id="846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27"/>
          <p:cNvCxnSpPr>
            <a:stCxn id="846" idx="7"/>
            <a:endCxn id="830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27"/>
          <p:cNvCxnSpPr>
            <a:stCxn id="846" idx="5"/>
            <a:endCxn id="832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p27"/>
          <p:cNvCxnSpPr>
            <a:stCxn id="846" idx="4"/>
            <a:endCxn id="834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p27"/>
          <p:cNvCxnSpPr>
            <a:stCxn id="846" idx="3"/>
            <a:endCxn id="833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Draw the following network topologies:</a:t>
            </a:r>
            <a:endParaRPr/>
          </a:p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1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997325" y="1463475"/>
            <a:ext cx="311700" cy="3117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1000810" y="1413152"/>
            <a:ext cx="3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</a:t>
            </a:r>
            <a:endParaRPr b="1" i="0" sz="14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1" name="Google Shape;61;p10"/>
          <p:cNvSpPr/>
          <p:nvPr/>
        </p:nvSpPr>
        <p:spPr>
          <a:xfrm>
            <a:off x="3308975" y="1463475"/>
            <a:ext cx="311700" cy="3117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 txBox="1"/>
          <p:nvPr/>
        </p:nvSpPr>
        <p:spPr>
          <a:xfrm>
            <a:off x="3312460" y="1413152"/>
            <a:ext cx="3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</a:t>
            </a:r>
            <a:endParaRPr b="1" i="0" sz="14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5678663" y="1463475"/>
            <a:ext cx="311700" cy="3117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5682147" y="1413152"/>
            <a:ext cx="3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</a:t>
            </a:r>
            <a:endParaRPr b="1" i="0" sz="14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7659338" y="1448814"/>
            <a:ext cx="311700" cy="3117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7662822" y="1398492"/>
            <a:ext cx="3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</a:t>
            </a:r>
            <a:endParaRPr b="1" i="0" sz="1400" u="none" cap="none" strike="noStrike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" name="Google Shape;67;p10"/>
          <p:cNvSpPr txBox="1"/>
          <p:nvPr/>
        </p:nvSpPr>
        <p:spPr>
          <a:xfrm>
            <a:off x="3100263" y="2377463"/>
            <a:ext cx="7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Bus</a:t>
            </a:r>
            <a:endParaRPr b="1" i="0" sz="18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8" name="Google Shape;68;p10"/>
          <p:cNvSpPr txBox="1"/>
          <p:nvPr/>
        </p:nvSpPr>
        <p:spPr>
          <a:xfrm>
            <a:off x="797938" y="2377463"/>
            <a:ext cx="7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Star</a:t>
            </a:r>
            <a:endParaRPr b="1" i="0" sz="18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5469963" y="2377463"/>
            <a:ext cx="7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Ring</a:t>
            </a:r>
            <a:endParaRPr b="1" i="0" sz="18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" name="Google Shape;70;p10"/>
          <p:cNvSpPr txBox="1"/>
          <p:nvPr/>
        </p:nvSpPr>
        <p:spPr>
          <a:xfrm>
            <a:off x="7458213" y="2365838"/>
            <a:ext cx="7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Mesh</a:t>
            </a:r>
            <a:endParaRPr b="1" i="0" sz="18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Scaling up the internet</a:t>
            </a:r>
            <a:endParaRPr/>
          </a:p>
        </p:txBody>
      </p:sp>
      <p:sp>
        <p:nvSpPr>
          <p:cNvPr id="878" name="Google Shape;878;p28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In order for the internet to be scaled up for wider use, many </a:t>
            </a:r>
            <a:r>
              <a:rPr b="1" lang="en-GB"/>
              <a:t>protocols </a:t>
            </a:r>
            <a:r>
              <a:rPr lang="en-GB"/>
              <a:t>needed to be agreed.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These are </a:t>
            </a:r>
            <a:r>
              <a:rPr b="1" lang="en-GB"/>
              <a:t>sets of rules</a:t>
            </a:r>
            <a:r>
              <a:rPr lang="en-GB"/>
              <a:t> used for communication.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879" name="Google Shape;879;p2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0" name="Google Shape;880;p2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881" name="Google Shape;881;p28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28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28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28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28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28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28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28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9" name="Google Shape;889;p28"/>
          <p:cNvCxnSpPr>
            <a:stCxn id="882" idx="6"/>
            <a:endCxn id="883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0" name="Google Shape;890;p28"/>
          <p:cNvCxnSpPr>
            <a:stCxn id="883" idx="5"/>
            <a:endCxn id="884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1" name="Google Shape;891;p28"/>
          <p:cNvCxnSpPr>
            <a:stCxn id="884" idx="4"/>
            <a:endCxn id="886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2" name="Google Shape;892;p28"/>
          <p:cNvCxnSpPr>
            <a:stCxn id="886" idx="3"/>
            <a:endCxn id="888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3" name="Google Shape;893;p28"/>
          <p:cNvCxnSpPr>
            <a:stCxn id="888" idx="2"/>
            <a:endCxn id="887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4" name="Google Shape;894;p28"/>
          <p:cNvCxnSpPr>
            <a:stCxn id="887" idx="1"/>
            <a:endCxn id="885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p28"/>
          <p:cNvCxnSpPr>
            <a:stCxn id="885" idx="0"/>
            <a:endCxn id="881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p28"/>
          <p:cNvCxnSpPr>
            <a:stCxn id="881" idx="7"/>
            <a:endCxn id="882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28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28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28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28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28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28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28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4" name="Google Shape;904;p28"/>
          <p:cNvCxnSpPr>
            <a:stCxn id="897" idx="4"/>
            <a:endCxn id="881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5" name="Google Shape;905;p28"/>
          <p:cNvCxnSpPr>
            <a:stCxn id="897" idx="6"/>
            <a:endCxn id="882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6" name="Google Shape;906;p28"/>
          <p:cNvCxnSpPr>
            <a:stCxn id="885" idx="4"/>
            <a:endCxn id="903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28"/>
          <p:cNvCxnSpPr>
            <a:stCxn id="903" idx="6"/>
            <a:endCxn id="887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28"/>
          <p:cNvCxnSpPr>
            <a:stCxn id="897" idx="3"/>
            <a:endCxn id="903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28"/>
          <p:cNvCxnSpPr>
            <a:stCxn id="903" idx="5"/>
            <a:endCxn id="902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0" name="Google Shape;910;p28"/>
          <p:cNvCxnSpPr>
            <a:stCxn id="887" idx="5"/>
            <a:endCxn id="902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1" name="Google Shape;911;p28"/>
          <p:cNvCxnSpPr>
            <a:stCxn id="888" idx="3"/>
            <a:endCxn id="902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2" name="Google Shape;912;p28"/>
          <p:cNvCxnSpPr>
            <a:stCxn id="899" idx="4"/>
            <a:endCxn id="887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3" name="Google Shape;913;p28"/>
          <p:cNvCxnSpPr>
            <a:stCxn id="899" idx="2"/>
            <a:endCxn id="885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p28"/>
          <p:cNvCxnSpPr>
            <a:stCxn id="898" idx="4"/>
            <a:endCxn id="899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p28"/>
          <p:cNvCxnSpPr>
            <a:stCxn id="881" idx="6"/>
            <a:endCxn id="898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6" name="Google Shape;916;p28"/>
          <p:cNvCxnSpPr>
            <a:stCxn id="882" idx="4"/>
            <a:endCxn id="898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7" name="Google Shape;917;p28"/>
          <p:cNvCxnSpPr>
            <a:stCxn id="882" idx="5"/>
            <a:endCxn id="901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8" name="Google Shape;918;p28"/>
          <p:cNvCxnSpPr>
            <a:stCxn id="901" idx="0"/>
            <a:endCxn id="883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9" name="Google Shape;919;p28"/>
          <p:cNvCxnSpPr>
            <a:stCxn id="898" idx="6"/>
            <a:endCxn id="901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28"/>
          <p:cNvCxnSpPr>
            <a:stCxn id="899" idx="6"/>
            <a:endCxn id="900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1" name="Google Shape;921;p28"/>
          <p:cNvCxnSpPr>
            <a:stCxn id="898" idx="5"/>
            <a:endCxn id="900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2" name="Google Shape;922;p28"/>
          <p:cNvCxnSpPr>
            <a:stCxn id="901" idx="4"/>
            <a:endCxn id="900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3" name="Google Shape;923;p28"/>
          <p:cNvCxnSpPr>
            <a:stCxn id="900" idx="7"/>
            <a:endCxn id="884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4" name="Google Shape;924;p28"/>
          <p:cNvCxnSpPr>
            <a:stCxn id="900" idx="5"/>
            <a:endCxn id="886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5" name="Google Shape;925;p28"/>
          <p:cNvCxnSpPr>
            <a:stCxn id="900" idx="4"/>
            <a:endCxn id="888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6" name="Google Shape;926;p28"/>
          <p:cNvCxnSpPr>
            <a:stCxn id="900" idx="3"/>
            <a:endCxn id="887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TCP/IP protocol suite</a:t>
            </a:r>
            <a:endParaRPr/>
          </a:p>
        </p:txBody>
      </p:sp>
      <p:sp>
        <p:nvSpPr>
          <p:cNvPr id="932" name="Google Shape;932;p29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TCP/IP</a:t>
            </a:r>
            <a:r>
              <a:rPr lang="en-GB"/>
              <a:t> is one of the suites of protocols that is used to transmit data over the internet.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You will learn more about </a:t>
            </a:r>
            <a:r>
              <a:rPr b="1" lang="en-GB"/>
              <a:t>TCP/IP</a:t>
            </a:r>
            <a:r>
              <a:rPr lang="en-GB"/>
              <a:t> in a future lesson.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33" name="Google Shape;933;p2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4" name="Google Shape;934;p2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935" name="Google Shape;935;p29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29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29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29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29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29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9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29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3" name="Google Shape;943;p29"/>
          <p:cNvCxnSpPr>
            <a:stCxn id="936" idx="6"/>
            <a:endCxn id="937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4" name="Google Shape;944;p29"/>
          <p:cNvCxnSpPr>
            <a:stCxn id="937" idx="5"/>
            <a:endCxn id="938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5" name="Google Shape;945;p29"/>
          <p:cNvCxnSpPr>
            <a:stCxn id="938" idx="4"/>
            <a:endCxn id="940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6" name="Google Shape;946;p29"/>
          <p:cNvCxnSpPr>
            <a:stCxn id="940" idx="3"/>
            <a:endCxn id="942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29"/>
          <p:cNvCxnSpPr>
            <a:stCxn id="942" idx="2"/>
            <a:endCxn id="941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29"/>
          <p:cNvCxnSpPr>
            <a:stCxn id="941" idx="1"/>
            <a:endCxn id="939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29"/>
          <p:cNvCxnSpPr>
            <a:stCxn id="939" idx="0"/>
            <a:endCxn id="935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29"/>
          <p:cNvCxnSpPr>
            <a:stCxn id="935" idx="7"/>
            <a:endCxn id="936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1" name="Google Shape;951;p29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29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29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9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29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29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29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8" name="Google Shape;958;p29"/>
          <p:cNvCxnSpPr>
            <a:stCxn id="951" idx="4"/>
            <a:endCxn id="935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9" name="Google Shape;959;p29"/>
          <p:cNvCxnSpPr>
            <a:stCxn id="951" idx="6"/>
            <a:endCxn id="936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0" name="Google Shape;960;p29"/>
          <p:cNvCxnSpPr>
            <a:stCxn id="939" idx="4"/>
            <a:endCxn id="957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1" name="Google Shape;961;p29"/>
          <p:cNvCxnSpPr>
            <a:stCxn id="957" idx="6"/>
            <a:endCxn id="941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2" name="Google Shape;962;p29"/>
          <p:cNvCxnSpPr>
            <a:stCxn id="951" idx="3"/>
            <a:endCxn id="957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3" name="Google Shape;963;p29"/>
          <p:cNvCxnSpPr>
            <a:stCxn id="957" idx="5"/>
            <a:endCxn id="956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4" name="Google Shape;964;p29"/>
          <p:cNvCxnSpPr>
            <a:stCxn id="941" idx="5"/>
            <a:endCxn id="956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5" name="Google Shape;965;p29"/>
          <p:cNvCxnSpPr>
            <a:stCxn id="942" idx="3"/>
            <a:endCxn id="956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6" name="Google Shape;966;p29"/>
          <p:cNvCxnSpPr>
            <a:stCxn id="953" idx="4"/>
            <a:endCxn id="941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7" name="Google Shape;967;p29"/>
          <p:cNvCxnSpPr>
            <a:stCxn id="953" idx="2"/>
            <a:endCxn id="939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8" name="Google Shape;968;p29"/>
          <p:cNvCxnSpPr>
            <a:stCxn id="952" idx="4"/>
            <a:endCxn id="953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9" name="Google Shape;969;p29"/>
          <p:cNvCxnSpPr>
            <a:stCxn id="935" idx="6"/>
            <a:endCxn id="952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0" name="Google Shape;970;p29"/>
          <p:cNvCxnSpPr>
            <a:stCxn id="936" idx="4"/>
            <a:endCxn id="952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1" name="Google Shape;971;p29"/>
          <p:cNvCxnSpPr>
            <a:stCxn id="936" idx="5"/>
            <a:endCxn id="955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2" name="Google Shape;972;p29"/>
          <p:cNvCxnSpPr>
            <a:stCxn id="955" idx="0"/>
            <a:endCxn id="937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3" name="Google Shape;973;p29"/>
          <p:cNvCxnSpPr>
            <a:stCxn id="952" idx="6"/>
            <a:endCxn id="955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4" name="Google Shape;974;p29"/>
          <p:cNvCxnSpPr>
            <a:stCxn id="953" idx="6"/>
            <a:endCxn id="954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5" name="Google Shape;975;p29"/>
          <p:cNvCxnSpPr>
            <a:stCxn id="952" idx="5"/>
            <a:endCxn id="954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6" name="Google Shape;976;p29"/>
          <p:cNvCxnSpPr>
            <a:stCxn id="955" idx="4"/>
            <a:endCxn id="954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7" name="Google Shape;977;p29"/>
          <p:cNvCxnSpPr>
            <a:stCxn id="954" idx="7"/>
            <a:endCxn id="938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p29"/>
          <p:cNvCxnSpPr>
            <a:stCxn id="954" idx="5"/>
            <a:endCxn id="940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29"/>
          <p:cNvCxnSpPr>
            <a:stCxn id="954" idx="4"/>
            <a:endCxn id="942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0" name="Google Shape;980;p29"/>
          <p:cNvCxnSpPr>
            <a:stCxn id="954" idx="3"/>
            <a:endCxn id="941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TCP/IP protocol suite</a:t>
            </a:r>
            <a:endParaRPr/>
          </a:p>
        </p:txBody>
      </p:sp>
      <p:sp>
        <p:nvSpPr>
          <p:cNvPr id="986" name="Google Shape;986;p30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TCP</a:t>
            </a:r>
            <a:r>
              <a:rPr lang="en-GB"/>
              <a:t> deals with breaking data into packets, distributing them, and re-ordering them at the destination.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IP</a:t>
            </a:r>
            <a:r>
              <a:rPr lang="en-GB"/>
              <a:t> is responsible for making sure that the data arrives at the </a:t>
            </a:r>
            <a:r>
              <a:rPr b="1" lang="en-GB"/>
              <a:t>correct</a:t>
            </a:r>
            <a:r>
              <a:rPr lang="en-GB"/>
              <a:t> destination.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87" name="Google Shape;987;p3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8" name="Google Shape;988;p3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989" name="Google Shape;989;p30"/>
          <p:cNvSpPr/>
          <p:nvPr/>
        </p:nvSpPr>
        <p:spPr>
          <a:xfrm>
            <a:off x="5586898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0"/>
          <p:cNvSpPr/>
          <p:nvPr/>
        </p:nvSpPr>
        <p:spPr>
          <a:xfrm>
            <a:off x="6301459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30"/>
          <p:cNvSpPr/>
          <p:nvPr/>
        </p:nvSpPr>
        <p:spPr>
          <a:xfrm>
            <a:off x="7376351" y="122309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0"/>
          <p:cNvSpPr/>
          <p:nvPr/>
        </p:nvSpPr>
        <p:spPr>
          <a:xfrm>
            <a:off x="8044189" y="1949723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30"/>
          <p:cNvSpPr/>
          <p:nvPr/>
        </p:nvSpPr>
        <p:spPr>
          <a:xfrm>
            <a:off x="5586898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30"/>
          <p:cNvSpPr/>
          <p:nvPr/>
        </p:nvSpPr>
        <p:spPr>
          <a:xfrm>
            <a:off x="8044189" y="279968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30"/>
          <p:cNvSpPr/>
          <p:nvPr/>
        </p:nvSpPr>
        <p:spPr>
          <a:xfrm>
            <a:off x="6301459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30"/>
          <p:cNvSpPr/>
          <p:nvPr/>
        </p:nvSpPr>
        <p:spPr>
          <a:xfrm>
            <a:off x="7376351" y="35323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7" name="Google Shape;997;p30"/>
          <p:cNvCxnSpPr>
            <a:stCxn id="990" idx="6"/>
            <a:endCxn id="991" idx="2"/>
          </p:cNvCxnSpPr>
          <p:nvPr/>
        </p:nvCxnSpPr>
        <p:spPr>
          <a:xfrm>
            <a:off x="6461359" y="130304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8" name="Google Shape;998;p30"/>
          <p:cNvCxnSpPr>
            <a:stCxn id="991" idx="5"/>
            <a:endCxn id="992" idx="1"/>
          </p:cNvCxnSpPr>
          <p:nvPr/>
        </p:nvCxnSpPr>
        <p:spPr>
          <a:xfrm>
            <a:off x="7512834" y="1359582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9" name="Google Shape;999;p30"/>
          <p:cNvCxnSpPr>
            <a:stCxn id="992" idx="4"/>
            <a:endCxn id="994" idx="0"/>
          </p:cNvCxnSpPr>
          <p:nvPr/>
        </p:nvCxnSpPr>
        <p:spPr>
          <a:xfrm>
            <a:off x="8124139" y="2109623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p30"/>
          <p:cNvCxnSpPr>
            <a:stCxn id="994" idx="3"/>
            <a:endCxn id="996" idx="7"/>
          </p:cNvCxnSpPr>
          <p:nvPr/>
        </p:nvCxnSpPr>
        <p:spPr>
          <a:xfrm flipH="1">
            <a:off x="7512906" y="2936163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30"/>
          <p:cNvCxnSpPr>
            <a:stCxn id="996" idx="2"/>
            <a:endCxn id="995" idx="6"/>
          </p:cNvCxnSpPr>
          <p:nvPr/>
        </p:nvCxnSpPr>
        <p:spPr>
          <a:xfrm rot="10800000">
            <a:off x="6461351" y="3612269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2" name="Google Shape;1002;p30"/>
          <p:cNvCxnSpPr>
            <a:stCxn id="995" idx="1"/>
            <a:endCxn id="993" idx="5"/>
          </p:cNvCxnSpPr>
          <p:nvPr/>
        </p:nvCxnSpPr>
        <p:spPr>
          <a:xfrm rot="10800000">
            <a:off x="5723376" y="2936236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3" name="Google Shape;1003;p30"/>
          <p:cNvCxnSpPr>
            <a:stCxn id="993" idx="0"/>
            <a:endCxn id="989" idx="4"/>
          </p:cNvCxnSpPr>
          <p:nvPr/>
        </p:nvCxnSpPr>
        <p:spPr>
          <a:xfrm rot="10800000">
            <a:off x="5666848" y="2109680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4" name="Google Shape;1004;p30"/>
          <p:cNvCxnSpPr>
            <a:stCxn id="989" idx="7"/>
            <a:endCxn id="990" idx="3"/>
          </p:cNvCxnSpPr>
          <p:nvPr/>
        </p:nvCxnSpPr>
        <p:spPr>
          <a:xfrm flipH="1" rot="10800000">
            <a:off x="5723381" y="1359640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5" name="Google Shape;1005;p30"/>
          <p:cNvSpPr/>
          <p:nvPr/>
        </p:nvSpPr>
        <p:spPr>
          <a:xfrm>
            <a:off x="5506800" y="114465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30"/>
          <p:cNvSpPr/>
          <p:nvPr/>
        </p:nvSpPr>
        <p:spPr>
          <a:xfrm>
            <a:off x="6522278" y="203775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0"/>
          <p:cNvSpPr/>
          <p:nvPr/>
        </p:nvSpPr>
        <p:spPr>
          <a:xfrm>
            <a:off x="6396143" y="271227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0"/>
          <p:cNvSpPr/>
          <p:nvPr/>
        </p:nvSpPr>
        <p:spPr>
          <a:xfrm>
            <a:off x="7244173" y="2533236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30"/>
          <p:cNvSpPr/>
          <p:nvPr/>
        </p:nvSpPr>
        <p:spPr>
          <a:xfrm>
            <a:off x="7138036" y="1838119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30"/>
          <p:cNvSpPr/>
          <p:nvPr/>
        </p:nvSpPr>
        <p:spPr>
          <a:xfrm>
            <a:off x="7031953" y="414206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30"/>
          <p:cNvSpPr/>
          <p:nvPr/>
        </p:nvSpPr>
        <p:spPr>
          <a:xfrm>
            <a:off x="5506800" y="369251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2" name="Google Shape;1012;p30"/>
          <p:cNvCxnSpPr>
            <a:stCxn id="1005" idx="4"/>
            <a:endCxn id="989" idx="0"/>
          </p:cNvCxnSpPr>
          <p:nvPr/>
        </p:nvCxnSpPr>
        <p:spPr>
          <a:xfrm>
            <a:off x="5586750" y="1304550"/>
            <a:ext cx="80100" cy="645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3" name="Google Shape;1013;p30"/>
          <p:cNvCxnSpPr>
            <a:stCxn id="1005" idx="6"/>
            <a:endCxn id="990" idx="2"/>
          </p:cNvCxnSpPr>
          <p:nvPr/>
        </p:nvCxnSpPr>
        <p:spPr>
          <a:xfrm>
            <a:off x="5666700" y="1224600"/>
            <a:ext cx="634800" cy="78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4" name="Google Shape;1014;p30"/>
          <p:cNvCxnSpPr>
            <a:stCxn id="993" idx="4"/>
            <a:endCxn id="1011" idx="0"/>
          </p:cNvCxnSpPr>
          <p:nvPr/>
        </p:nvCxnSpPr>
        <p:spPr>
          <a:xfrm flipH="1">
            <a:off x="5586748" y="2959580"/>
            <a:ext cx="80100" cy="732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5" name="Google Shape;1015;p30"/>
          <p:cNvCxnSpPr>
            <a:stCxn id="1011" idx="6"/>
            <a:endCxn id="995" idx="2"/>
          </p:cNvCxnSpPr>
          <p:nvPr/>
        </p:nvCxnSpPr>
        <p:spPr>
          <a:xfrm flipH="1" rot="10800000">
            <a:off x="5666700" y="3612265"/>
            <a:ext cx="6348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6" name="Google Shape;1016;p30"/>
          <p:cNvCxnSpPr>
            <a:stCxn id="1005" idx="3"/>
            <a:endCxn id="1011" idx="1"/>
          </p:cNvCxnSpPr>
          <p:nvPr/>
        </p:nvCxnSpPr>
        <p:spPr>
          <a:xfrm>
            <a:off x="5530217" y="1281133"/>
            <a:ext cx="0" cy="2434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p30"/>
          <p:cNvCxnSpPr>
            <a:stCxn id="1011" idx="5"/>
            <a:endCxn id="1010" idx="2"/>
          </p:cNvCxnSpPr>
          <p:nvPr/>
        </p:nvCxnSpPr>
        <p:spPr>
          <a:xfrm>
            <a:off x="5643283" y="3828998"/>
            <a:ext cx="1388700" cy="393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30"/>
          <p:cNvCxnSpPr>
            <a:stCxn id="995" idx="5"/>
            <a:endCxn id="1010" idx="1"/>
          </p:cNvCxnSpPr>
          <p:nvPr/>
        </p:nvCxnSpPr>
        <p:spPr>
          <a:xfrm>
            <a:off x="6437942" y="3668802"/>
            <a:ext cx="6174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9" name="Google Shape;1019;p30"/>
          <p:cNvCxnSpPr>
            <a:stCxn id="996" idx="3"/>
            <a:endCxn id="1010" idx="7"/>
          </p:cNvCxnSpPr>
          <p:nvPr/>
        </p:nvCxnSpPr>
        <p:spPr>
          <a:xfrm flipH="1">
            <a:off x="7168468" y="3668802"/>
            <a:ext cx="231300" cy="496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0" name="Google Shape;1020;p30"/>
          <p:cNvCxnSpPr>
            <a:stCxn id="1007" idx="4"/>
            <a:endCxn id="995" idx="0"/>
          </p:cNvCxnSpPr>
          <p:nvPr/>
        </p:nvCxnSpPr>
        <p:spPr>
          <a:xfrm flipH="1">
            <a:off x="6381293" y="2872175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p30"/>
          <p:cNvCxnSpPr>
            <a:stCxn id="1007" idx="2"/>
            <a:endCxn id="993" idx="6"/>
          </p:cNvCxnSpPr>
          <p:nvPr/>
        </p:nvCxnSpPr>
        <p:spPr>
          <a:xfrm flipH="1">
            <a:off x="5746943" y="2792225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p30"/>
          <p:cNvCxnSpPr>
            <a:stCxn id="1006" idx="4"/>
            <a:endCxn id="1007" idx="0"/>
          </p:cNvCxnSpPr>
          <p:nvPr/>
        </p:nvCxnSpPr>
        <p:spPr>
          <a:xfrm flipH="1">
            <a:off x="6476228" y="2197659"/>
            <a:ext cx="126000" cy="514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30"/>
          <p:cNvCxnSpPr>
            <a:stCxn id="989" idx="6"/>
            <a:endCxn id="1006" idx="2"/>
          </p:cNvCxnSpPr>
          <p:nvPr/>
        </p:nvCxnSpPr>
        <p:spPr>
          <a:xfrm>
            <a:off x="5746798" y="2029673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30"/>
          <p:cNvCxnSpPr>
            <a:stCxn id="990" idx="4"/>
            <a:endCxn id="1006" idx="0"/>
          </p:cNvCxnSpPr>
          <p:nvPr/>
        </p:nvCxnSpPr>
        <p:spPr>
          <a:xfrm>
            <a:off x="6381409" y="1382999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5" name="Google Shape;1025;p30"/>
          <p:cNvCxnSpPr>
            <a:stCxn id="990" idx="5"/>
            <a:endCxn id="1009" idx="1"/>
          </p:cNvCxnSpPr>
          <p:nvPr/>
        </p:nvCxnSpPr>
        <p:spPr>
          <a:xfrm>
            <a:off x="6437942" y="1359582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30"/>
          <p:cNvCxnSpPr>
            <a:stCxn id="1009" idx="0"/>
            <a:endCxn id="991" idx="3"/>
          </p:cNvCxnSpPr>
          <p:nvPr/>
        </p:nvCxnSpPr>
        <p:spPr>
          <a:xfrm flipH="1" rot="10800000">
            <a:off x="7217986" y="1359619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7" name="Google Shape;1027;p30"/>
          <p:cNvCxnSpPr>
            <a:stCxn id="1006" idx="6"/>
            <a:endCxn id="1009" idx="3"/>
          </p:cNvCxnSpPr>
          <p:nvPr/>
        </p:nvCxnSpPr>
        <p:spPr>
          <a:xfrm flipH="1" rot="10800000">
            <a:off x="6682178" y="1974609"/>
            <a:ext cx="479400" cy="143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8" name="Google Shape;1028;p30"/>
          <p:cNvCxnSpPr>
            <a:stCxn id="1007" idx="6"/>
            <a:endCxn id="1008" idx="3"/>
          </p:cNvCxnSpPr>
          <p:nvPr/>
        </p:nvCxnSpPr>
        <p:spPr>
          <a:xfrm flipH="1" rot="10800000">
            <a:off x="6556043" y="2669825"/>
            <a:ext cx="711600" cy="122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9" name="Google Shape;1029;p30"/>
          <p:cNvCxnSpPr>
            <a:stCxn id="1006" idx="5"/>
            <a:endCxn id="1008" idx="1"/>
          </p:cNvCxnSpPr>
          <p:nvPr/>
        </p:nvCxnSpPr>
        <p:spPr>
          <a:xfrm>
            <a:off x="6658761" y="2174242"/>
            <a:ext cx="608700" cy="382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0" name="Google Shape;1030;p30"/>
          <p:cNvCxnSpPr>
            <a:stCxn id="1009" idx="4"/>
            <a:endCxn id="1008" idx="0"/>
          </p:cNvCxnSpPr>
          <p:nvPr/>
        </p:nvCxnSpPr>
        <p:spPr>
          <a:xfrm>
            <a:off x="7217986" y="1998019"/>
            <a:ext cx="106200" cy="535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1" name="Google Shape;1031;p30"/>
          <p:cNvCxnSpPr>
            <a:stCxn id="1008" idx="7"/>
            <a:endCxn id="992" idx="3"/>
          </p:cNvCxnSpPr>
          <p:nvPr/>
        </p:nvCxnSpPr>
        <p:spPr>
          <a:xfrm flipH="1" rot="10800000">
            <a:off x="7380656" y="2086253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2" name="Google Shape;1032;p30"/>
          <p:cNvCxnSpPr>
            <a:stCxn id="1008" idx="5"/>
            <a:endCxn id="994" idx="2"/>
          </p:cNvCxnSpPr>
          <p:nvPr/>
        </p:nvCxnSpPr>
        <p:spPr>
          <a:xfrm>
            <a:off x="7380656" y="2669719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3" name="Google Shape;1033;p30"/>
          <p:cNvCxnSpPr>
            <a:stCxn id="1008" idx="4"/>
            <a:endCxn id="996" idx="0"/>
          </p:cNvCxnSpPr>
          <p:nvPr/>
        </p:nvCxnSpPr>
        <p:spPr>
          <a:xfrm>
            <a:off x="7324123" y="2693136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4" name="Google Shape;1034;p30"/>
          <p:cNvCxnSpPr>
            <a:stCxn id="1008" idx="3"/>
            <a:endCxn id="995" idx="7"/>
          </p:cNvCxnSpPr>
          <p:nvPr/>
        </p:nvCxnSpPr>
        <p:spPr>
          <a:xfrm flipH="1">
            <a:off x="6438090" y="2669719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1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networking system is the internet based on?</a:t>
            </a:r>
            <a:endParaRPr/>
          </a:p>
        </p:txBody>
      </p:sp>
      <p:sp>
        <p:nvSpPr>
          <p:cNvPr id="1040" name="Google Shape;1040;p3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1" name="Google Shape;1041;p31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1042" name="Google Shape;1042;p31"/>
          <p:cNvSpPr/>
          <p:nvPr/>
        </p:nvSpPr>
        <p:spPr>
          <a:xfrm>
            <a:off x="1832950" y="1809625"/>
            <a:ext cx="2508000" cy="213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Distributed</a:t>
            </a:r>
            <a:endParaRPr b="0" i="0" sz="18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3" name="Google Shape;1043;p31"/>
          <p:cNvSpPr/>
          <p:nvPr/>
        </p:nvSpPr>
        <p:spPr>
          <a:xfrm>
            <a:off x="4803050" y="1809625"/>
            <a:ext cx="2508000" cy="213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Centralised</a:t>
            </a:r>
            <a:endParaRPr b="0" i="0" sz="18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2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networking system is the internet based on?</a:t>
            </a:r>
            <a:endParaRPr/>
          </a:p>
        </p:txBody>
      </p:sp>
      <p:sp>
        <p:nvSpPr>
          <p:cNvPr id="1049" name="Google Shape;1049;p3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0" name="Google Shape;1050;p3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1051" name="Google Shape;1051;p32"/>
          <p:cNvSpPr/>
          <p:nvPr/>
        </p:nvSpPr>
        <p:spPr>
          <a:xfrm>
            <a:off x="1832950" y="1809625"/>
            <a:ext cx="2508000" cy="213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Distributed</a:t>
            </a:r>
            <a:endParaRPr b="0" i="0" sz="18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3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IP address</a:t>
            </a:r>
            <a:endParaRPr/>
          </a:p>
        </p:txBody>
      </p:sp>
      <p:sp>
        <p:nvSpPr>
          <p:cNvPr id="1057" name="Google Shape;1057;p3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Every single device that connects to the internet needs a unique address called an </a:t>
            </a:r>
            <a:r>
              <a:rPr b="1" lang="en-GB"/>
              <a:t>IP address</a:t>
            </a:r>
            <a:r>
              <a:rPr lang="en-GB"/>
              <a:t>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An IP address is a series of numbers like the one seen here.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 sz="1400"/>
              <a:t>The IP suite of protocols determines the rules for how an IP address is created and used.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058" name="Google Shape;1058;p3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9" name="Google Shape;1059;p3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060" name="Google Shape;10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00" y="4037213"/>
            <a:ext cx="428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33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192.168.1.1</a:t>
            </a:r>
            <a:endParaRPr sz="18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2" name="Google Shape;1062;p33"/>
          <p:cNvSpPr/>
          <p:nvPr/>
        </p:nvSpPr>
        <p:spPr>
          <a:xfrm>
            <a:off x="5904325" y="1732025"/>
            <a:ext cx="1788000" cy="4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IP Address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IP address</a:t>
            </a:r>
            <a:endParaRPr/>
          </a:p>
        </p:txBody>
      </p:sp>
      <p:sp>
        <p:nvSpPr>
          <p:cNvPr id="1068" name="Google Shape;1068;p34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In Lesson 5 you used </a:t>
            </a:r>
            <a:r>
              <a:rPr b="1" lang="en-GB"/>
              <a:t>Packet Tracer</a:t>
            </a:r>
            <a:r>
              <a:rPr lang="en-GB"/>
              <a:t> to add a laptop to a </a:t>
            </a:r>
            <a:r>
              <a:rPr b="1" lang="en-GB"/>
              <a:t>wired network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When you added the laptop, you had to give it an </a:t>
            </a:r>
            <a:r>
              <a:rPr b="1" lang="en-GB"/>
              <a:t>IP address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was so it could be located on the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069" name="Google Shape;1069;p3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0" name="Google Shape;1070;p3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071" name="Google Shape;10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525" y="1289299"/>
            <a:ext cx="3606175" cy="22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IP address</a:t>
            </a:r>
            <a:endParaRPr/>
          </a:p>
        </p:txBody>
      </p:sp>
      <p:sp>
        <p:nvSpPr>
          <p:cNvPr id="1077" name="Google Shape;1077;p35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An </a:t>
            </a:r>
            <a:r>
              <a:rPr b="1" lang="en-GB"/>
              <a:t>IP address</a:t>
            </a:r>
            <a:r>
              <a:rPr lang="en-GB"/>
              <a:t> works in a similar way to the address for houses and buildings.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Each building has its own, unique address that the postal service and delivery companies use to deliver mail to the </a:t>
            </a:r>
            <a:r>
              <a:rPr b="1" lang="en-GB"/>
              <a:t>correct recipient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078" name="Google Shape;1078;p3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9" name="Google Shape;1079;p3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080" name="Google Shape;10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4400" y="1174975"/>
            <a:ext cx="3157699" cy="21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Every device on the </a:t>
            </a:r>
            <a:r>
              <a:rPr b="1" lang="en-GB"/>
              <a:t>internet </a:t>
            </a:r>
            <a:r>
              <a:rPr lang="en-GB"/>
              <a:t>has its own, unique </a:t>
            </a:r>
            <a:r>
              <a:rPr b="1" lang="en-GB"/>
              <a:t>IP address</a:t>
            </a:r>
            <a:r>
              <a:rPr lang="en-GB"/>
              <a:t>.</a:t>
            </a:r>
            <a:endParaRPr/>
          </a:p>
        </p:txBody>
      </p:sp>
      <p:sp>
        <p:nvSpPr>
          <p:cNvPr id="1086" name="Google Shape;1086;p3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IP address</a:t>
            </a:r>
            <a:endParaRPr/>
          </a:p>
        </p:txBody>
      </p:sp>
      <p:sp>
        <p:nvSpPr>
          <p:cNvPr id="1087" name="Google Shape;1087;p3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8" name="Google Shape;1088;p3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089" name="Google Shape;10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775" y="2933050"/>
            <a:ext cx="1440991" cy="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36"/>
          <p:cNvSpPr/>
          <p:nvPr/>
        </p:nvSpPr>
        <p:spPr>
          <a:xfrm>
            <a:off x="1229275" y="3900450"/>
            <a:ext cx="1788000" cy="4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192.168.1.1</a:t>
            </a:r>
            <a:endParaRPr b="1" i="0" sz="16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3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When you request data through the internet, the request is made through your chosen </a:t>
            </a:r>
            <a:r>
              <a:rPr b="1" lang="en-GB"/>
              <a:t>internet service provider</a:t>
            </a:r>
            <a:r>
              <a:rPr lang="en-GB"/>
              <a:t> (ISP).</a:t>
            </a:r>
            <a:endParaRPr/>
          </a:p>
        </p:txBody>
      </p:sp>
      <p:sp>
        <p:nvSpPr>
          <p:cNvPr id="1096" name="Google Shape;1096;p3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IP address</a:t>
            </a:r>
            <a:endParaRPr/>
          </a:p>
        </p:txBody>
      </p:sp>
      <p:sp>
        <p:nvSpPr>
          <p:cNvPr id="1097" name="Google Shape;1097;p3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8" name="Google Shape;1098;p3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099" name="Google Shape;109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775" y="2933050"/>
            <a:ext cx="1440991" cy="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37"/>
          <p:cNvSpPr/>
          <p:nvPr/>
        </p:nvSpPr>
        <p:spPr>
          <a:xfrm>
            <a:off x="1229275" y="3900450"/>
            <a:ext cx="1788000" cy="4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192.168.1.1</a:t>
            </a:r>
            <a:endParaRPr b="1" i="0" sz="16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37"/>
          <p:cNvSpPr/>
          <p:nvPr/>
        </p:nvSpPr>
        <p:spPr>
          <a:xfrm>
            <a:off x="3886200" y="3024150"/>
            <a:ext cx="874500" cy="4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ISP</a:t>
            </a:r>
            <a:endParaRPr b="1" i="0" sz="16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37"/>
          <p:cNvSpPr/>
          <p:nvPr/>
        </p:nvSpPr>
        <p:spPr>
          <a:xfrm rot="-1204694">
            <a:off x="3121347" y="3370296"/>
            <a:ext cx="370518" cy="1456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Draw the following network topologies:</a:t>
            </a:r>
            <a:endParaRPr/>
          </a:p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1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grpSp>
        <p:nvGrpSpPr>
          <p:cNvPr id="78" name="Google Shape;78;p11"/>
          <p:cNvGrpSpPr/>
          <p:nvPr/>
        </p:nvGrpSpPr>
        <p:grpSpPr>
          <a:xfrm>
            <a:off x="2625238" y="1413152"/>
            <a:ext cx="1715517" cy="2608898"/>
            <a:chOff x="2625238" y="1413152"/>
            <a:chExt cx="1715517" cy="2608898"/>
          </a:xfrm>
        </p:grpSpPr>
        <p:sp>
          <p:nvSpPr>
            <p:cNvPr id="79" name="Google Shape;79;p11"/>
            <p:cNvSpPr/>
            <p:nvPr/>
          </p:nvSpPr>
          <p:spPr>
            <a:xfrm>
              <a:off x="2625238" y="2646121"/>
              <a:ext cx="36600" cy="36600"/>
            </a:xfrm>
            <a:prstGeom prst="ellipse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919665" y="2311075"/>
              <a:ext cx="61200" cy="612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3177998" y="2956568"/>
              <a:ext cx="61200" cy="612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" name="Google Shape;82;p11"/>
            <p:cNvCxnSpPr>
              <a:endCxn id="80" idx="4"/>
            </p:cNvCxnSpPr>
            <p:nvPr/>
          </p:nvCxnSpPr>
          <p:spPr>
            <a:xfrm rot="10800000">
              <a:off x="2950265" y="2372275"/>
              <a:ext cx="300" cy="291000"/>
            </a:xfrm>
            <a:prstGeom prst="straightConnector1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11"/>
            <p:cNvCxnSpPr>
              <a:endCxn id="81" idx="0"/>
            </p:cNvCxnSpPr>
            <p:nvPr/>
          </p:nvCxnSpPr>
          <p:spPr>
            <a:xfrm>
              <a:off x="3208598" y="2663468"/>
              <a:ext cx="0" cy="293100"/>
            </a:xfrm>
            <a:prstGeom prst="straightConnector1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" name="Google Shape;84;p11"/>
            <p:cNvSpPr/>
            <p:nvPr/>
          </p:nvSpPr>
          <p:spPr>
            <a:xfrm>
              <a:off x="4304155" y="2646121"/>
              <a:ext cx="36600" cy="36600"/>
            </a:xfrm>
            <a:prstGeom prst="ellipse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" name="Google Shape;85;p11"/>
            <p:cNvGrpSpPr/>
            <p:nvPr/>
          </p:nvGrpSpPr>
          <p:grpSpPr>
            <a:xfrm>
              <a:off x="2661800" y="1413152"/>
              <a:ext cx="1644600" cy="2608898"/>
              <a:chOff x="2661800" y="1413152"/>
              <a:chExt cx="1644600" cy="2608898"/>
            </a:xfrm>
          </p:grpSpPr>
          <p:cxnSp>
            <p:nvCxnSpPr>
              <p:cNvPr id="86" name="Google Shape;86;p11"/>
              <p:cNvCxnSpPr/>
              <p:nvPr/>
            </p:nvCxnSpPr>
            <p:spPr>
              <a:xfrm rot="10800000">
                <a:off x="2661800" y="2664475"/>
                <a:ext cx="1644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7" name="Google Shape;87;p11"/>
              <p:cNvSpPr/>
              <p:nvPr/>
            </p:nvSpPr>
            <p:spPr>
              <a:xfrm>
                <a:off x="3440337" y="2311075"/>
                <a:ext cx="61200" cy="612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1"/>
              <p:cNvSpPr/>
              <p:nvPr/>
            </p:nvSpPr>
            <p:spPr>
              <a:xfrm>
                <a:off x="3702675" y="2956568"/>
                <a:ext cx="61200" cy="612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1"/>
              <p:cNvSpPr/>
              <p:nvPr/>
            </p:nvSpPr>
            <p:spPr>
              <a:xfrm>
                <a:off x="3977030" y="2323837"/>
                <a:ext cx="61200" cy="612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" name="Google Shape;90;p11"/>
              <p:cNvCxnSpPr>
                <a:endCxn id="87" idx="4"/>
              </p:cNvCxnSpPr>
              <p:nvPr/>
            </p:nvCxnSpPr>
            <p:spPr>
              <a:xfrm rot="10800000">
                <a:off x="3470937" y="2372275"/>
                <a:ext cx="3000" cy="29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" name="Google Shape;91;p11"/>
              <p:cNvCxnSpPr>
                <a:endCxn id="89" idx="4"/>
              </p:cNvCxnSpPr>
              <p:nvPr/>
            </p:nvCxnSpPr>
            <p:spPr>
              <a:xfrm rot="10800000">
                <a:off x="4007630" y="2385037"/>
                <a:ext cx="0" cy="283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" name="Google Shape;92;p11"/>
              <p:cNvCxnSpPr>
                <a:endCxn id="88" idx="0"/>
              </p:cNvCxnSpPr>
              <p:nvPr/>
            </p:nvCxnSpPr>
            <p:spPr>
              <a:xfrm>
                <a:off x="3733275" y="2658368"/>
                <a:ext cx="0" cy="298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3" name="Google Shape;93;p11"/>
              <p:cNvSpPr/>
              <p:nvPr/>
            </p:nvSpPr>
            <p:spPr>
              <a:xfrm>
                <a:off x="3308975" y="1463475"/>
                <a:ext cx="311700" cy="3117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1"/>
              <p:cNvSpPr txBox="1"/>
              <p:nvPr/>
            </p:nvSpPr>
            <p:spPr>
              <a:xfrm>
                <a:off x="3312460" y="1413152"/>
                <a:ext cx="323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GB" sz="1400" u="none" cap="none" strike="noStrike">
                    <a:solidFill>
                      <a:srgbClr val="FFFFFF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B</a:t>
                </a:r>
                <a:endParaRPr b="1" i="0" sz="1400" u="none" cap="none" strike="noStrik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95" name="Google Shape;95;p11"/>
              <p:cNvSpPr txBox="1"/>
              <p:nvPr/>
            </p:nvSpPr>
            <p:spPr>
              <a:xfrm>
                <a:off x="3107450" y="3560350"/>
                <a:ext cx="753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GB" sz="1800" u="none" cap="none" strike="noStrike">
                    <a:solidFill>
                      <a:srgbClr val="5B5BA5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Bus</a:t>
                </a:r>
                <a:endParaRPr b="1" i="0" sz="1800" u="none" cap="none" strike="noStrike">
                  <a:solidFill>
                    <a:srgbClr val="5B5BA5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grpSp>
        <p:nvGrpSpPr>
          <p:cNvPr id="96" name="Google Shape;96;p11"/>
          <p:cNvGrpSpPr/>
          <p:nvPr/>
        </p:nvGrpSpPr>
        <p:grpSpPr>
          <a:xfrm>
            <a:off x="616250" y="1413152"/>
            <a:ext cx="1029457" cy="2608898"/>
            <a:chOff x="616250" y="1413152"/>
            <a:chExt cx="1029457" cy="2608898"/>
          </a:xfrm>
        </p:grpSpPr>
        <p:sp>
          <p:nvSpPr>
            <p:cNvPr id="97" name="Google Shape;97;p11"/>
            <p:cNvSpPr/>
            <p:nvPr/>
          </p:nvSpPr>
          <p:spPr>
            <a:xfrm>
              <a:off x="745712" y="2155332"/>
              <a:ext cx="69600" cy="696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1372716" y="2135300"/>
              <a:ext cx="69600" cy="696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576107" y="2988649"/>
              <a:ext cx="69600" cy="696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16250" y="2841232"/>
              <a:ext cx="69600" cy="696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" name="Google Shape;101;p11"/>
            <p:cNvGrpSpPr/>
            <p:nvPr/>
          </p:nvGrpSpPr>
          <p:grpSpPr>
            <a:xfrm>
              <a:off x="675578" y="1413152"/>
              <a:ext cx="910807" cy="2608898"/>
              <a:chOff x="675578" y="1413152"/>
              <a:chExt cx="910807" cy="2608898"/>
            </a:xfrm>
          </p:grpSpPr>
          <p:sp>
            <p:nvSpPr>
              <p:cNvPr id="102" name="Google Shape;102;p11"/>
              <p:cNvSpPr/>
              <p:nvPr/>
            </p:nvSpPr>
            <p:spPr>
              <a:xfrm>
                <a:off x="1118378" y="2630899"/>
                <a:ext cx="69600" cy="696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>
                <a:off x="1025098" y="3232656"/>
                <a:ext cx="69600" cy="696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4" name="Google Shape;104;p11"/>
              <p:cNvCxnSpPr>
                <a:stCxn id="97" idx="5"/>
                <a:endCxn id="102" idx="1"/>
              </p:cNvCxnSpPr>
              <p:nvPr/>
            </p:nvCxnSpPr>
            <p:spPr>
              <a:xfrm>
                <a:off x="805119" y="2214739"/>
                <a:ext cx="323400" cy="426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" name="Google Shape;105;p11"/>
              <p:cNvCxnSpPr>
                <a:stCxn id="102" idx="7"/>
                <a:endCxn id="98" idx="3"/>
              </p:cNvCxnSpPr>
              <p:nvPr/>
            </p:nvCxnSpPr>
            <p:spPr>
              <a:xfrm flipH="1" rot="10800000">
                <a:off x="1177785" y="2194692"/>
                <a:ext cx="205200" cy="446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" name="Google Shape;106;p11"/>
              <p:cNvCxnSpPr>
                <a:stCxn id="102" idx="5"/>
                <a:endCxn id="99" idx="1"/>
              </p:cNvCxnSpPr>
              <p:nvPr/>
            </p:nvCxnSpPr>
            <p:spPr>
              <a:xfrm>
                <a:off x="1177785" y="2690306"/>
                <a:ext cx="408600" cy="30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" name="Google Shape;107;p11"/>
              <p:cNvCxnSpPr>
                <a:stCxn id="102" idx="4"/>
                <a:endCxn id="103" idx="0"/>
              </p:cNvCxnSpPr>
              <p:nvPr/>
            </p:nvCxnSpPr>
            <p:spPr>
              <a:xfrm flipH="1">
                <a:off x="1059878" y="2700499"/>
                <a:ext cx="933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" name="Google Shape;108;p11"/>
              <p:cNvCxnSpPr>
                <a:stCxn id="102" idx="2"/>
                <a:endCxn id="100" idx="7"/>
              </p:cNvCxnSpPr>
              <p:nvPr/>
            </p:nvCxnSpPr>
            <p:spPr>
              <a:xfrm flipH="1">
                <a:off x="675578" y="2665699"/>
                <a:ext cx="442800" cy="185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9" name="Google Shape;109;p11"/>
              <p:cNvSpPr/>
              <p:nvPr/>
            </p:nvSpPr>
            <p:spPr>
              <a:xfrm>
                <a:off x="997325" y="1463475"/>
                <a:ext cx="311700" cy="3117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1"/>
              <p:cNvSpPr txBox="1"/>
              <p:nvPr/>
            </p:nvSpPr>
            <p:spPr>
              <a:xfrm>
                <a:off x="1000810" y="1413152"/>
                <a:ext cx="323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GB" sz="1400" u="none" cap="none" strike="noStrike">
                    <a:solidFill>
                      <a:srgbClr val="FFFFFF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A</a:t>
                </a:r>
                <a:endParaRPr b="1" i="0" sz="1400" u="none" cap="none" strike="noStrik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11" name="Google Shape;111;p11"/>
              <p:cNvSpPr txBox="1"/>
              <p:nvPr/>
            </p:nvSpPr>
            <p:spPr>
              <a:xfrm>
                <a:off x="805125" y="3560350"/>
                <a:ext cx="753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GB" sz="1800" u="none" cap="none" strike="noStrike">
                    <a:solidFill>
                      <a:srgbClr val="5B5BA5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Star</a:t>
                </a:r>
                <a:endParaRPr b="1" i="0" sz="1800" u="none" cap="none" strike="noStrike">
                  <a:solidFill>
                    <a:srgbClr val="5B5BA5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grpSp>
        <p:nvGrpSpPr>
          <p:cNvPr id="112" name="Google Shape;112;p11"/>
          <p:cNvGrpSpPr/>
          <p:nvPr/>
        </p:nvGrpSpPr>
        <p:grpSpPr>
          <a:xfrm>
            <a:off x="5298925" y="1413152"/>
            <a:ext cx="1067501" cy="2608898"/>
            <a:chOff x="5298925" y="1413152"/>
            <a:chExt cx="1067501" cy="2608898"/>
          </a:xfrm>
        </p:grpSpPr>
        <p:sp>
          <p:nvSpPr>
            <p:cNvPr id="113" name="Google Shape;113;p11"/>
            <p:cNvSpPr/>
            <p:nvPr/>
          </p:nvSpPr>
          <p:spPr>
            <a:xfrm>
              <a:off x="5298925" y="2458459"/>
              <a:ext cx="65400" cy="654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5590329" y="2162138"/>
              <a:ext cx="65400" cy="654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6301026" y="2458459"/>
              <a:ext cx="65400" cy="654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5298925" y="2805076"/>
              <a:ext cx="65400" cy="654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6301026" y="2805076"/>
              <a:ext cx="65400" cy="654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5590329" y="3103851"/>
              <a:ext cx="65400" cy="654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" name="Google Shape;119;p11"/>
            <p:cNvCxnSpPr>
              <a:stCxn id="115" idx="4"/>
              <a:endCxn id="117" idx="0"/>
            </p:cNvCxnSpPr>
            <p:nvPr/>
          </p:nvCxnSpPr>
          <p:spPr>
            <a:xfrm>
              <a:off x="6333726" y="2523859"/>
              <a:ext cx="0" cy="281100"/>
            </a:xfrm>
            <a:prstGeom prst="straightConnector1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11"/>
            <p:cNvCxnSpPr>
              <a:stCxn id="118" idx="1"/>
              <a:endCxn id="116" idx="5"/>
            </p:cNvCxnSpPr>
            <p:nvPr/>
          </p:nvCxnSpPr>
          <p:spPr>
            <a:xfrm rot="10800000">
              <a:off x="5354807" y="2860829"/>
              <a:ext cx="245100" cy="252600"/>
            </a:xfrm>
            <a:prstGeom prst="straightConnector1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11"/>
            <p:cNvCxnSpPr>
              <a:stCxn id="116" idx="0"/>
              <a:endCxn id="113" idx="4"/>
            </p:cNvCxnSpPr>
            <p:nvPr/>
          </p:nvCxnSpPr>
          <p:spPr>
            <a:xfrm rot="10800000">
              <a:off x="5331625" y="2523976"/>
              <a:ext cx="0" cy="281100"/>
            </a:xfrm>
            <a:prstGeom prst="straightConnector1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11"/>
            <p:cNvCxnSpPr>
              <a:stCxn id="113" idx="7"/>
              <a:endCxn id="114" idx="3"/>
            </p:cNvCxnSpPr>
            <p:nvPr/>
          </p:nvCxnSpPr>
          <p:spPr>
            <a:xfrm flipH="1" rot="10800000">
              <a:off x="5354747" y="2217837"/>
              <a:ext cx="245100" cy="250200"/>
            </a:xfrm>
            <a:prstGeom prst="straightConnector1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23" name="Google Shape;123;p11"/>
            <p:cNvGrpSpPr/>
            <p:nvPr/>
          </p:nvGrpSpPr>
          <p:grpSpPr>
            <a:xfrm>
              <a:off x="5477150" y="1413152"/>
              <a:ext cx="833549" cy="2608898"/>
              <a:chOff x="5477150" y="1413152"/>
              <a:chExt cx="833549" cy="2608898"/>
            </a:xfrm>
          </p:grpSpPr>
          <p:sp>
            <p:nvSpPr>
              <p:cNvPr id="124" name="Google Shape;124;p11"/>
              <p:cNvSpPr/>
              <p:nvPr/>
            </p:nvSpPr>
            <p:spPr>
              <a:xfrm>
                <a:off x="6028677" y="2162138"/>
                <a:ext cx="65400" cy="654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1"/>
              <p:cNvSpPr/>
              <p:nvPr/>
            </p:nvSpPr>
            <p:spPr>
              <a:xfrm>
                <a:off x="6028677" y="3103851"/>
                <a:ext cx="65400" cy="654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6" name="Google Shape;126;p11"/>
              <p:cNvCxnSpPr>
                <a:stCxn id="114" idx="6"/>
                <a:endCxn id="124" idx="2"/>
              </p:cNvCxnSpPr>
              <p:nvPr/>
            </p:nvCxnSpPr>
            <p:spPr>
              <a:xfrm>
                <a:off x="5655729" y="2194838"/>
                <a:ext cx="372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11"/>
              <p:cNvCxnSpPr>
                <a:stCxn id="124" idx="5"/>
                <a:endCxn id="115" idx="1"/>
              </p:cNvCxnSpPr>
              <p:nvPr/>
            </p:nvCxnSpPr>
            <p:spPr>
              <a:xfrm>
                <a:off x="6084499" y="2217960"/>
                <a:ext cx="226200" cy="250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11"/>
              <p:cNvCxnSpPr>
                <a:stCxn id="117" idx="3"/>
                <a:endCxn id="125" idx="7"/>
              </p:cNvCxnSpPr>
              <p:nvPr/>
            </p:nvCxnSpPr>
            <p:spPr>
              <a:xfrm flipH="1">
                <a:off x="6084404" y="2860898"/>
                <a:ext cx="226200" cy="252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" name="Google Shape;129;p11"/>
              <p:cNvCxnSpPr>
                <a:stCxn id="125" idx="2"/>
                <a:endCxn id="118" idx="6"/>
              </p:cNvCxnSpPr>
              <p:nvPr/>
            </p:nvCxnSpPr>
            <p:spPr>
              <a:xfrm rot="10800000">
                <a:off x="5655777" y="3136551"/>
                <a:ext cx="372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30" name="Google Shape;130;p11"/>
              <p:cNvSpPr/>
              <p:nvPr/>
            </p:nvSpPr>
            <p:spPr>
              <a:xfrm>
                <a:off x="5678663" y="1463475"/>
                <a:ext cx="311700" cy="3117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1"/>
              <p:cNvSpPr txBox="1"/>
              <p:nvPr/>
            </p:nvSpPr>
            <p:spPr>
              <a:xfrm>
                <a:off x="5682147" y="1413152"/>
                <a:ext cx="323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GB" sz="1400" u="none" cap="none" strike="noStrike">
                    <a:solidFill>
                      <a:srgbClr val="FFFFFF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C</a:t>
                </a:r>
                <a:endParaRPr b="1" i="0" sz="1400" u="none" cap="none" strike="noStrik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2" name="Google Shape;132;p11"/>
              <p:cNvSpPr txBox="1"/>
              <p:nvPr/>
            </p:nvSpPr>
            <p:spPr>
              <a:xfrm>
                <a:off x="5477150" y="3560350"/>
                <a:ext cx="753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GB" sz="1800" u="none" cap="none" strike="noStrike">
                    <a:solidFill>
                      <a:srgbClr val="5B5BA5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Ring</a:t>
                </a:r>
                <a:endParaRPr b="1" i="0" sz="1800" u="none" cap="none" strike="noStrike">
                  <a:solidFill>
                    <a:srgbClr val="5B5BA5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grpSp>
        <p:nvGrpSpPr>
          <p:cNvPr id="133" name="Google Shape;133;p11"/>
          <p:cNvGrpSpPr/>
          <p:nvPr/>
        </p:nvGrpSpPr>
        <p:grpSpPr>
          <a:xfrm>
            <a:off x="7452925" y="1398492"/>
            <a:ext cx="910712" cy="2611933"/>
            <a:chOff x="7452925" y="1398492"/>
            <a:chExt cx="910712" cy="2611933"/>
          </a:xfrm>
        </p:grpSpPr>
        <p:sp>
          <p:nvSpPr>
            <p:cNvPr id="134" name="Google Shape;134;p11"/>
            <p:cNvSpPr/>
            <p:nvPr/>
          </p:nvSpPr>
          <p:spPr>
            <a:xfrm>
              <a:off x="7479969" y="2404510"/>
              <a:ext cx="54000" cy="540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7479969" y="2691486"/>
              <a:ext cx="54000" cy="540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" name="Google Shape;136;p11"/>
            <p:cNvCxnSpPr>
              <a:stCxn id="137" idx="4"/>
              <a:endCxn id="138" idx="0"/>
            </p:cNvCxnSpPr>
            <p:nvPr/>
          </p:nvCxnSpPr>
          <p:spPr>
            <a:xfrm>
              <a:off x="8336637" y="2458510"/>
              <a:ext cx="0" cy="233100"/>
            </a:xfrm>
            <a:prstGeom prst="straightConnector1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11"/>
            <p:cNvCxnSpPr>
              <a:stCxn id="135" idx="0"/>
              <a:endCxn id="134" idx="4"/>
            </p:cNvCxnSpPr>
            <p:nvPr/>
          </p:nvCxnSpPr>
          <p:spPr>
            <a:xfrm rot="10800000">
              <a:off x="7506969" y="2458386"/>
              <a:ext cx="0" cy="233100"/>
            </a:xfrm>
            <a:prstGeom prst="straightConnector1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0" name="Google Shape;140;p11"/>
            <p:cNvSpPr/>
            <p:nvPr/>
          </p:nvSpPr>
          <p:spPr>
            <a:xfrm>
              <a:off x="7452925" y="2132688"/>
              <a:ext cx="54000" cy="540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7452925" y="2992940"/>
              <a:ext cx="54000" cy="54000"/>
            </a:xfrm>
            <a:prstGeom prst="ellipse">
              <a:avLst/>
            </a:prstGeom>
            <a:solidFill>
              <a:srgbClr val="5B5BA5"/>
            </a:solidFill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2" name="Google Shape;142;p11"/>
            <p:cNvCxnSpPr>
              <a:stCxn id="140" idx="4"/>
              <a:endCxn id="134" idx="0"/>
            </p:cNvCxnSpPr>
            <p:nvPr/>
          </p:nvCxnSpPr>
          <p:spPr>
            <a:xfrm>
              <a:off x="7479925" y="2186688"/>
              <a:ext cx="27000" cy="217800"/>
            </a:xfrm>
            <a:prstGeom prst="straightConnector1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" name="Google Shape;143;p11"/>
            <p:cNvCxnSpPr>
              <a:stCxn id="135" idx="4"/>
              <a:endCxn id="141" idx="0"/>
            </p:cNvCxnSpPr>
            <p:nvPr/>
          </p:nvCxnSpPr>
          <p:spPr>
            <a:xfrm flipH="1">
              <a:off x="7479969" y="2745486"/>
              <a:ext cx="27000" cy="247500"/>
            </a:xfrm>
            <a:prstGeom prst="straightConnector1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p11"/>
            <p:cNvCxnSpPr>
              <a:stCxn id="140" idx="3"/>
              <a:endCxn id="141" idx="1"/>
            </p:cNvCxnSpPr>
            <p:nvPr/>
          </p:nvCxnSpPr>
          <p:spPr>
            <a:xfrm>
              <a:off x="7460833" y="2178780"/>
              <a:ext cx="0" cy="822000"/>
            </a:xfrm>
            <a:prstGeom prst="straightConnector1">
              <a:avLst/>
            </a:prstGeom>
            <a:noFill/>
            <a:ln cap="flat" cmpd="sng" w="9525">
              <a:solidFill>
                <a:srgbClr val="5B5B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5" name="Google Shape;145;p11"/>
            <p:cNvGrpSpPr/>
            <p:nvPr/>
          </p:nvGrpSpPr>
          <p:grpSpPr>
            <a:xfrm>
              <a:off x="7465400" y="1398492"/>
              <a:ext cx="898237" cy="2611933"/>
              <a:chOff x="7465400" y="1398492"/>
              <a:chExt cx="898237" cy="2611933"/>
            </a:xfrm>
          </p:grpSpPr>
          <p:sp>
            <p:nvSpPr>
              <p:cNvPr id="146" name="Google Shape;146;p11"/>
              <p:cNvSpPr/>
              <p:nvPr/>
            </p:nvSpPr>
            <p:spPr>
              <a:xfrm>
                <a:off x="7721230" y="2159175"/>
                <a:ext cx="54000" cy="540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>
                <a:off x="8084152" y="2159175"/>
                <a:ext cx="54000" cy="540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>
                <a:off x="8309637" y="2404510"/>
                <a:ext cx="54000" cy="540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>
                <a:off x="8309637" y="2691486"/>
                <a:ext cx="54000" cy="540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7721230" y="2938852"/>
                <a:ext cx="54000" cy="540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>
                <a:off x="8084152" y="2938852"/>
                <a:ext cx="54000" cy="540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0" name="Google Shape;150;p11"/>
              <p:cNvCxnSpPr>
                <a:stCxn id="146" idx="6"/>
                <a:endCxn id="147" idx="2"/>
              </p:cNvCxnSpPr>
              <p:nvPr/>
            </p:nvCxnSpPr>
            <p:spPr>
              <a:xfrm>
                <a:off x="7775230" y="2186175"/>
                <a:ext cx="309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11"/>
              <p:cNvCxnSpPr>
                <a:stCxn id="147" idx="5"/>
                <a:endCxn id="137" idx="1"/>
              </p:cNvCxnSpPr>
              <p:nvPr/>
            </p:nvCxnSpPr>
            <p:spPr>
              <a:xfrm>
                <a:off x="8130244" y="2205267"/>
                <a:ext cx="187200" cy="207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" name="Google Shape;152;p11"/>
              <p:cNvCxnSpPr>
                <a:stCxn id="138" idx="3"/>
                <a:endCxn id="149" idx="7"/>
              </p:cNvCxnSpPr>
              <p:nvPr/>
            </p:nvCxnSpPr>
            <p:spPr>
              <a:xfrm flipH="1">
                <a:off x="8130345" y="2737578"/>
                <a:ext cx="187200" cy="20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11"/>
              <p:cNvCxnSpPr>
                <a:stCxn id="149" idx="2"/>
                <a:endCxn id="148" idx="6"/>
              </p:cNvCxnSpPr>
              <p:nvPr/>
            </p:nvCxnSpPr>
            <p:spPr>
              <a:xfrm rot="10800000">
                <a:off x="7775152" y="2965852"/>
                <a:ext cx="309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" name="Google Shape;154;p11"/>
              <p:cNvCxnSpPr>
                <a:stCxn id="148" idx="1"/>
                <a:endCxn id="135" idx="5"/>
              </p:cNvCxnSpPr>
              <p:nvPr/>
            </p:nvCxnSpPr>
            <p:spPr>
              <a:xfrm rot="10800000">
                <a:off x="7526038" y="2737660"/>
                <a:ext cx="203100" cy="20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11"/>
              <p:cNvCxnSpPr>
                <a:stCxn id="134" idx="7"/>
                <a:endCxn id="146" idx="3"/>
              </p:cNvCxnSpPr>
              <p:nvPr/>
            </p:nvCxnSpPr>
            <p:spPr>
              <a:xfrm flipH="1" rot="10800000">
                <a:off x="7526061" y="2205118"/>
                <a:ext cx="203100" cy="207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6" name="Google Shape;156;p11"/>
              <p:cNvSpPr/>
              <p:nvPr/>
            </p:nvSpPr>
            <p:spPr>
              <a:xfrm>
                <a:off x="7795786" y="2434234"/>
                <a:ext cx="54000" cy="540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>
                <a:off x="7753199" y="2661975"/>
                <a:ext cx="54000" cy="540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8039524" y="2601525"/>
                <a:ext cx="54000" cy="540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8003688" y="2366828"/>
                <a:ext cx="54000" cy="540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>
                <a:off x="7967871" y="3144724"/>
                <a:ext cx="54000" cy="540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1" name="Google Shape;161;p11"/>
              <p:cNvCxnSpPr>
                <a:stCxn id="140" idx="6"/>
                <a:endCxn id="146" idx="2"/>
              </p:cNvCxnSpPr>
              <p:nvPr/>
            </p:nvCxnSpPr>
            <p:spPr>
              <a:xfrm>
                <a:off x="7506925" y="2159688"/>
                <a:ext cx="214200" cy="26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11"/>
              <p:cNvCxnSpPr>
                <a:stCxn id="141" idx="6"/>
                <a:endCxn id="148" idx="2"/>
              </p:cNvCxnSpPr>
              <p:nvPr/>
            </p:nvCxnSpPr>
            <p:spPr>
              <a:xfrm flipH="1" rot="10800000">
                <a:off x="7506925" y="2965940"/>
                <a:ext cx="214200" cy="54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11"/>
              <p:cNvCxnSpPr>
                <a:stCxn id="141" idx="5"/>
                <a:endCxn id="160" idx="2"/>
              </p:cNvCxnSpPr>
              <p:nvPr/>
            </p:nvCxnSpPr>
            <p:spPr>
              <a:xfrm>
                <a:off x="7499017" y="3039032"/>
                <a:ext cx="468900" cy="132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" name="Google Shape;164;p11"/>
              <p:cNvCxnSpPr>
                <a:stCxn id="148" idx="5"/>
                <a:endCxn id="160" idx="1"/>
              </p:cNvCxnSpPr>
              <p:nvPr/>
            </p:nvCxnSpPr>
            <p:spPr>
              <a:xfrm>
                <a:off x="7767322" y="2984944"/>
                <a:ext cx="208500" cy="16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11"/>
              <p:cNvCxnSpPr>
                <a:stCxn id="149" idx="3"/>
                <a:endCxn id="160" idx="7"/>
              </p:cNvCxnSpPr>
              <p:nvPr/>
            </p:nvCxnSpPr>
            <p:spPr>
              <a:xfrm flipH="1">
                <a:off x="8014060" y="2984944"/>
                <a:ext cx="78000" cy="16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11"/>
              <p:cNvCxnSpPr>
                <a:stCxn id="157" idx="4"/>
                <a:endCxn id="148" idx="0"/>
              </p:cNvCxnSpPr>
              <p:nvPr/>
            </p:nvCxnSpPr>
            <p:spPr>
              <a:xfrm flipH="1">
                <a:off x="7748099" y="2715975"/>
                <a:ext cx="32100" cy="22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11"/>
              <p:cNvCxnSpPr>
                <a:stCxn id="157" idx="2"/>
                <a:endCxn id="135" idx="6"/>
              </p:cNvCxnSpPr>
              <p:nvPr/>
            </p:nvCxnSpPr>
            <p:spPr>
              <a:xfrm flipH="1">
                <a:off x="7533899" y="2688975"/>
                <a:ext cx="219300" cy="2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11"/>
              <p:cNvCxnSpPr>
                <a:stCxn id="156" idx="4"/>
                <a:endCxn id="157" idx="0"/>
              </p:cNvCxnSpPr>
              <p:nvPr/>
            </p:nvCxnSpPr>
            <p:spPr>
              <a:xfrm flipH="1">
                <a:off x="7780186" y="2488234"/>
                <a:ext cx="42600" cy="17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" name="Google Shape;169;p11"/>
              <p:cNvCxnSpPr>
                <a:stCxn id="134" idx="6"/>
                <a:endCxn id="156" idx="2"/>
              </p:cNvCxnSpPr>
              <p:nvPr/>
            </p:nvCxnSpPr>
            <p:spPr>
              <a:xfrm>
                <a:off x="7533969" y="2431510"/>
                <a:ext cx="261900" cy="29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" name="Google Shape;170;p11"/>
              <p:cNvCxnSpPr>
                <a:stCxn id="146" idx="4"/>
                <a:endCxn id="156" idx="0"/>
              </p:cNvCxnSpPr>
              <p:nvPr/>
            </p:nvCxnSpPr>
            <p:spPr>
              <a:xfrm>
                <a:off x="7748230" y="2213175"/>
                <a:ext cx="74700" cy="22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" name="Google Shape;171;p11"/>
              <p:cNvCxnSpPr>
                <a:stCxn id="146" idx="5"/>
                <a:endCxn id="159" idx="1"/>
              </p:cNvCxnSpPr>
              <p:nvPr/>
            </p:nvCxnSpPr>
            <p:spPr>
              <a:xfrm>
                <a:off x="7767322" y="2205267"/>
                <a:ext cx="244200" cy="169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" name="Google Shape;172;p11"/>
              <p:cNvCxnSpPr>
                <a:stCxn id="159" idx="0"/>
                <a:endCxn id="147" idx="3"/>
              </p:cNvCxnSpPr>
              <p:nvPr/>
            </p:nvCxnSpPr>
            <p:spPr>
              <a:xfrm flipH="1" rot="10800000">
                <a:off x="8030688" y="2205128"/>
                <a:ext cx="61500" cy="16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" name="Google Shape;173;p11"/>
              <p:cNvCxnSpPr>
                <a:stCxn id="156" idx="6"/>
                <a:endCxn id="159" idx="3"/>
              </p:cNvCxnSpPr>
              <p:nvPr/>
            </p:nvCxnSpPr>
            <p:spPr>
              <a:xfrm flipH="1" rot="10800000">
                <a:off x="7849786" y="2412934"/>
                <a:ext cx="161700" cy="48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" name="Google Shape;174;p11"/>
              <p:cNvCxnSpPr>
                <a:stCxn id="157" idx="6"/>
                <a:endCxn id="158" idx="3"/>
              </p:cNvCxnSpPr>
              <p:nvPr/>
            </p:nvCxnSpPr>
            <p:spPr>
              <a:xfrm flipH="1" rot="10800000">
                <a:off x="7807199" y="2647575"/>
                <a:ext cx="240300" cy="41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" name="Google Shape;175;p11"/>
              <p:cNvCxnSpPr>
                <a:stCxn id="156" idx="5"/>
                <a:endCxn id="158" idx="1"/>
              </p:cNvCxnSpPr>
              <p:nvPr/>
            </p:nvCxnSpPr>
            <p:spPr>
              <a:xfrm>
                <a:off x="7841878" y="2480326"/>
                <a:ext cx="205500" cy="129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" name="Google Shape;176;p11"/>
              <p:cNvCxnSpPr>
                <a:stCxn id="159" idx="4"/>
                <a:endCxn id="158" idx="0"/>
              </p:cNvCxnSpPr>
              <p:nvPr/>
            </p:nvCxnSpPr>
            <p:spPr>
              <a:xfrm>
                <a:off x="8030688" y="2420828"/>
                <a:ext cx="35700" cy="180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11"/>
              <p:cNvCxnSpPr>
                <a:stCxn id="158" idx="7"/>
                <a:endCxn id="137" idx="3"/>
              </p:cNvCxnSpPr>
              <p:nvPr/>
            </p:nvCxnSpPr>
            <p:spPr>
              <a:xfrm flipH="1" rot="10800000">
                <a:off x="8085616" y="2450733"/>
                <a:ext cx="231900" cy="158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" name="Google Shape;178;p11"/>
              <p:cNvCxnSpPr>
                <a:stCxn id="158" idx="5"/>
                <a:endCxn id="138" idx="2"/>
              </p:cNvCxnSpPr>
              <p:nvPr/>
            </p:nvCxnSpPr>
            <p:spPr>
              <a:xfrm>
                <a:off x="8085616" y="2647617"/>
                <a:ext cx="224100" cy="70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11"/>
              <p:cNvCxnSpPr>
                <a:stCxn id="158" idx="4"/>
                <a:endCxn id="149" idx="0"/>
              </p:cNvCxnSpPr>
              <p:nvPr/>
            </p:nvCxnSpPr>
            <p:spPr>
              <a:xfrm>
                <a:off x="8066524" y="2655525"/>
                <a:ext cx="44700" cy="283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" name="Google Shape;180;p11"/>
              <p:cNvCxnSpPr>
                <a:stCxn id="158" idx="3"/>
                <a:endCxn id="148" idx="7"/>
              </p:cNvCxnSpPr>
              <p:nvPr/>
            </p:nvCxnSpPr>
            <p:spPr>
              <a:xfrm flipH="1">
                <a:off x="7767232" y="2647617"/>
                <a:ext cx="280200" cy="299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1" name="Google Shape;181;p11"/>
              <p:cNvSpPr/>
              <p:nvPr/>
            </p:nvSpPr>
            <p:spPr>
              <a:xfrm>
                <a:off x="7659338" y="1448814"/>
                <a:ext cx="311700" cy="311700"/>
              </a:xfrm>
              <a:prstGeom prst="ellipse">
                <a:avLst/>
              </a:prstGeom>
              <a:solidFill>
                <a:srgbClr val="5B5BA5"/>
              </a:solidFill>
              <a:ln cap="flat" cmpd="sng" w="9525">
                <a:solidFill>
                  <a:srgbClr val="5B5B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1"/>
              <p:cNvSpPr txBox="1"/>
              <p:nvPr/>
            </p:nvSpPr>
            <p:spPr>
              <a:xfrm>
                <a:off x="7662822" y="1398492"/>
                <a:ext cx="323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-GB" sz="1400" u="none" cap="none" strike="noStrike">
                    <a:solidFill>
                      <a:srgbClr val="FFFFFF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D</a:t>
                </a:r>
                <a:endParaRPr b="1" i="0" sz="1400" u="none" cap="none" strike="noStrike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83" name="Google Shape;183;p11"/>
              <p:cNvSpPr txBox="1"/>
              <p:nvPr/>
            </p:nvSpPr>
            <p:spPr>
              <a:xfrm>
                <a:off x="7465400" y="3548725"/>
                <a:ext cx="753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GB" sz="1800" u="none" cap="none" strike="noStrike">
                    <a:solidFill>
                      <a:srgbClr val="5B5BA5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Mesh</a:t>
                </a:r>
                <a:endParaRPr b="1" i="0" sz="1800" u="none" cap="none" strike="noStrike">
                  <a:solidFill>
                    <a:srgbClr val="5B5BA5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5612" y="1832223"/>
            <a:ext cx="1408775" cy="14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3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Your </a:t>
            </a:r>
            <a:r>
              <a:rPr b="1" lang="en-GB"/>
              <a:t>ISP</a:t>
            </a:r>
            <a:r>
              <a:rPr lang="en-GB"/>
              <a:t> connects you to the </a:t>
            </a:r>
            <a:r>
              <a:rPr b="1" lang="en-GB"/>
              <a:t>billions </a:t>
            </a:r>
            <a:r>
              <a:rPr lang="en-GB"/>
              <a:t>of devices that are connected to the internet. </a:t>
            </a:r>
            <a:endParaRPr/>
          </a:p>
        </p:txBody>
      </p:sp>
      <p:sp>
        <p:nvSpPr>
          <p:cNvPr id="1109" name="Google Shape;1109;p3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IP address</a:t>
            </a:r>
            <a:endParaRPr/>
          </a:p>
        </p:txBody>
      </p:sp>
      <p:sp>
        <p:nvSpPr>
          <p:cNvPr id="1110" name="Google Shape;1110;p3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1" name="Google Shape;1111;p3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112" name="Google Shape;111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2775" y="2933050"/>
            <a:ext cx="1440991" cy="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38"/>
          <p:cNvSpPr/>
          <p:nvPr/>
        </p:nvSpPr>
        <p:spPr>
          <a:xfrm>
            <a:off x="1229275" y="3900450"/>
            <a:ext cx="1788000" cy="4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192.168.1.1</a:t>
            </a:r>
            <a:endParaRPr b="1" i="0" sz="16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4" name="Google Shape;1114;p38"/>
          <p:cNvSpPr/>
          <p:nvPr/>
        </p:nvSpPr>
        <p:spPr>
          <a:xfrm>
            <a:off x="3886200" y="3024150"/>
            <a:ext cx="874500" cy="4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ISP</a:t>
            </a:r>
            <a:endParaRPr b="1" i="0" sz="16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38"/>
          <p:cNvSpPr/>
          <p:nvPr/>
        </p:nvSpPr>
        <p:spPr>
          <a:xfrm rot="-1204694">
            <a:off x="3121347" y="3370296"/>
            <a:ext cx="370518" cy="1456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38"/>
          <p:cNvSpPr/>
          <p:nvPr/>
        </p:nvSpPr>
        <p:spPr>
          <a:xfrm>
            <a:off x="5901423" y="2068648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38"/>
          <p:cNvSpPr/>
          <p:nvPr/>
        </p:nvSpPr>
        <p:spPr>
          <a:xfrm>
            <a:off x="6615984" y="134202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38"/>
          <p:cNvSpPr/>
          <p:nvPr/>
        </p:nvSpPr>
        <p:spPr>
          <a:xfrm>
            <a:off x="7690876" y="134202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8"/>
          <p:cNvSpPr/>
          <p:nvPr/>
        </p:nvSpPr>
        <p:spPr>
          <a:xfrm>
            <a:off x="8358714" y="2068648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38"/>
          <p:cNvSpPr/>
          <p:nvPr/>
        </p:nvSpPr>
        <p:spPr>
          <a:xfrm>
            <a:off x="5901423" y="291860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38"/>
          <p:cNvSpPr/>
          <p:nvPr/>
        </p:nvSpPr>
        <p:spPr>
          <a:xfrm>
            <a:off x="8358714" y="291860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38"/>
          <p:cNvSpPr/>
          <p:nvPr/>
        </p:nvSpPr>
        <p:spPr>
          <a:xfrm>
            <a:off x="6615984" y="36512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38"/>
          <p:cNvSpPr/>
          <p:nvPr/>
        </p:nvSpPr>
        <p:spPr>
          <a:xfrm>
            <a:off x="7690876" y="36512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4" name="Google Shape;1124;p38"/>
          <p:cNvCxnSpPr>
            <a:stCxn id="1117" idx="6"/>
            <a:endCxn id="1118" idx="2"/>
          </p:cNvCxnSpPr>
          <p:nvPr/>
        </p:nvCxnSpPr>
        <p:spPr>
          <a:xfrm>
            <a:off x="6775884" y="1421974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5" name="Google Shape;1125;p38"/>
          <p:cNvCxnSpPr>
            <a:stCxn id="1118" idx="5"/>
            <a:endCxn id="1119" idx="1"/>
          </p:cNvCxnSpPr>
          <p:nvPr/>
        </p:nvCxnSpPr>
        <p:spPr>
          <a:xfrm>
            <a:off x="7827359" y="1478507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6" name="Google Shape;1126;p38"/>
          <p:cNvCxnSpPr>
            <a:stCxn id="1119" idx="4"/>
            <a:endCxn id="1121" idx="0"/>
          </p:cNvCxnSpPr>
          <p:nvPr/>
        </p:nvCxnSpPr>
        <p:spPr>
          <a:xfrm>
            <a:off x="8438664" y="2228548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7" name="Google Shape;1127;p38"/>
          <p:cNvCxnSpPr>
            <a:stCxn id="1121" idx="3"/>
            <a:endCxn id="1123" idx="7"/>
          </p:cNvCxnSpPr>
          <p:nvPr/>
        </p:nvCxnSpPr>
        <p:spPr>
          <a:xfrm flipH="1">
            <a:off x="7827431" y="3055088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8" name="Google Shape;1128;p38"/>
          <p:cNvCxnSpPr>
            <a:stCxn id="1123" idx="2"/>
            <a:endCxn id="1122" idx="6"/>
          </p:cNvCxnSpPr>
          <p:nvPr/>
        </p:nvCxnSpPr>
        <p:spPr>
          <a:xfrm rot="10800000">
            <a:off x="6775876" y="3731194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9" name="Google Shape;1129;p38"/>
          <p:cNvCxnSpPr>
            <a:stCxn id="1122" idx="1"/>
            <a:endCxn id="1120" idx="5"/>
          </p:cNvCxnSpPr>
          <p:nvPr/>
        </p:nvCxnSpPr>
        <p:spPr>
          <a:xfrm rot="10800000">
            <a:off x="6037901" y="3055161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0" name="Google Shape;1130;p38"/>
          <p:cNvCxnSpPr>
            <a:stCxn id="1120" idx="0"/>
            <a:endCxn id="1116" idx="4"/>
          </p:cNvCxnSpPr>
          <p:nvPr/>
        </p:nvCxnSpPr>
        <p:spPr>
          <a:xfrm rot="10800000">
            <a:off x="5981373" y="2228605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1" name="Google Shape;1131;p38"/>
          <p:cNvCxnSpPr>
            <a:stCxn id="1116" idx="7"/>
            <a:endCxn id="1117" idx="3"/>
          </p:cNvCxnSpPr>
          <p:nvPr/>
        </p:nvCxnSpPr>
        <p:spPr>
          <a:xfrm flipH="1" rot="10800000">
            <a:off x="6037906" y="1478565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2" name="Google Shape;1132;p38"/>
          <p:cNvSpPr/>
          <p:nvPr/>
        </p:nvSpPr>
        <p:spPr>
          <a:xfrm>
            <a:off x="6836803" y="215668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38"/>
          <p:cNvSpPr/>
          <p:nvPr/>
        </p:nvSpPr>
        <p:spPr>
          <a:xfrm>
            <a:off x="6710668" y="283120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38"/>
          <p:cNvSpPr/>
          <p:nvPr/>
        </p:nvSpPr>
        <p:spPr>
          <a:xfrm>
            <a:off x="7558698" y="2652161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38"/>
          <p:cNvSpPr/>
          <p:nvPr/>
        </p:nvSpPr>
        <p:spPr>
          <a:xfrm>
            <a:off x="7452561" y="19570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6" name="Google Shape;1136;p38"/>
          <p:cNvCxnSpPr>
            <a:stCxn id="1133" idx="4"/>
            <a:endCxn id="1122" idx="0"/>
          </p:cNvCxnSpPr>
          <p:nvPr/>
        </p:nvCxnSpPr>
        <p:spPr>
          <a:xfrm flipH="1">
            <a:off x="6695818" y="2991100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38"/>
          <p:cNvCxnSpPr>
            <a:stCxn id="1133" idx="2"/>
            <a:endCxn id="1120" idx="6"/>
          </p:cNvCxnSpPr>
          <p:nvPr/>
        </p:nvCxnSpPr>
        <p:spPr>
          <a:xfrm flipH="1">
            <a:off x="6061468" y="2911150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8" name="Google Shape;1138;p38"/>
          <p:cNvCxnSpPr>
            <a:stCxn id="1132" idx="4"/>
            <a:endCxn id="1133" idx="0"/>
          </p:cNvCxnSpPr>
          <p:nvPr/>
        </p:nvCxnSpPr>
        <p:spPr>
          <a:xfrm flipH="1">
            <a:off x="6790753" y="2316584"/>
            <a:ext cx="126000" cy="51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9" name="Google Shape;1139;p38"/>
          <p:cNvCxnSpPr>
            <a:stCxn id="1116" idx="6"/>
            <a:endCxn id="1132" idx="2"/>
          </p:cNvCxnSpPr>
          <p:nvPr/>
        </p:nvCxnSpPr>
        <p:spPr>
          <a:xfrm>
            <a:off x="6061323" y="2148598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0" name="Google Shape;1140;p38"/>
          <p:cNvCxnSpPr>
            <a:stCxn id="1117" idx="4"/>
            <a:endCxn id="1132" idx="0"/>
          </p:cNvCxnSpPr>
          <p:nvPr/>
        </p:nvCxnSpPr>
        <p:spPr>
          <a:xfrm>
            <a:off x="6695934" y="1501924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1" name="Google Shape;1141;p38"/>
          <p:cNvCxnSpPr>
            <a:stCxn id="1117" idx="5"/>
            <a:endCxn id="1135" idx="1"/>
          </p:cNvCxnSpPr>
          <p:nvPr/>
        </p:nvCxnSpPr>
        <p:spPr>
          <a:xfrm>
            <a:off x="6752467" y="1478507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2" name="Google Shape;1142;p38"/>
          <p:cNvCxnSpPr>
            <a:stCxn id="1135" idx="0"/>
            <a:endCxn id="1118" idx="3"/>
          </p:cNvCxnSpPr>
          <p:nvPr/>
        </p:nvCxnSpPr>
        <p:spPr>
          <a:xfrm flipH="1" rot="10800000">
            <a:off x="7532511" y="1478544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3" name="Google Shape;1143;p38"/>
          <p:cNvCxnSpPr>
            <a:stCxn id="1132" idx="6"/>
            <a:endCxn id="1135" idx="3"/>
          </p:cNvCxnSpPr>
          <p:nvPr/>
        </p:nvCxnSpPr>
        <p:spPr>
          <a:xfrm flipH="1" rot="10800000">
            <a:off x="6996703" y="2093534"/>
            <a:ext cx="479400" cy="143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4" name="Google Shape;1144;p38"/>
          <p:cNvCxnSpPr>
            <a:stCxn id="1133" idx="6"/>
            <a:endCxn id="1134" idx="3"/>
          </p:cNvCxnSpPr>
          <p:nvPr/>
        </p:nvCxnSpPr>
        <p:spPr>
          <a:xfrm flipH="1" rot="10800000">
            <a:off x="6870568" y="2788750"/>
            <a:ext cx="711600" cy="122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5" name="Google Shape;1145;p38"/>
          <p:cNvCxnSpPr>
            <a:stCxn id="1132" idx="5"/>
            <a:endCxn id="1134" idx="1"/>
          </p:cNvCxnSpPr>
          <p:nvPr/>
        </p:nvCxnSpPr>
        <p:spPr>
          <a:xfrm>
            <a:off x="6973286" y="2293167"/>
            <a:ext cx="608700" cy="382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6" name="Google Shape;1146;p38"/>
          <p:cNvCxnSpPr>
            <a:stCxn id="1135" idx="4"/>
            <a:endCxn id="1134" idx="0"/>
          </p:cNvCxnSpPr>
          <p:nvPr/>
        </p:nvCxnSpPr>
        <p:spPr>
          <a:xfrm>
            <a:off x="7532511" y="2116944"/>
            <a:ext cx="106200" cy="535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7" name="Google Shape;1147;p38"/>
          <p:cNvCxnSpPr>
            <a:stCxn id="1134" idx="7"/>
            <a:endCxn id="1119" idx="3"/>
          </p:cNvCxnSpPr>
          <p:nvPr/>
        </p:nvCxnSpPr>
        <p:spPr>
          <a:xfrm flipH="1" rot="10800000">
            <a:off x="7695181" y="2205178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8" name="Google Shape;1148;p38"/>
          <p:cNvCxnSpPr>
            <a:stCxn id="1134" idx="5"/>
            <a:endCxn id="1121" idx="2"/>
          </p:cNvCxnSpPr>
          <p:nvPr/>
        </p:nvCxnSpPr>
        <p:spPr>
          <a:xfrm>
            <a:off x="7695181" y="2788644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9" name="Google Shape;1149;p38"/>
          <p:cNvCxnSpPr>
            <a:stCxn id="1134" idx="4"/>
            <a:endCxn id="1123" idx="0"/>
          </p:cNvCxnSpPr>
          <p:nvPr/>
        </p:nvCxnSpPr>
        <p:spPr>
          <a:xfrm>
            <a:off x="7638648" y="2812061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0" name="Google Shape;1150;p38"/>
          <p:cNvCxnSpPr>
            <a:stCxn id="1134" idx="3"/>
            <a:endCxn id="1122" idx="7"/>
          </p:cNvCxnSpPr>
          <p:nvPr/>
        </p:nvCxnSpPr>
        <p:spPr>
          <a:xfrm flipH="1">
            <a:off x="6752615" y="2788644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1" name="Google Shape;1151;p38"/>
          <p:cNvSpPr/>
          <p:nvPr/>
        </p:nvSpPr>
        <p:spPr>
          <a:xfrm rot="-1204694">
            <a:off x="5049185" y="2881946"/>
            <a:ext cx="370518" cy="1456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5612" y="1832223"/>
            <a:ext cx="1408775" cy="14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3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Each, with their own unique </a:t>
            </a:r>
            <a:r>
              <a:rPr b="1" lang="en-GB"/>
              <a:t>IP address</a:t>
            </a:r>
            <a:r>
              <a:rPr lang="en-GB"/>
              <a:t>. </a:t>
            </a:r>
            <a:endParaRPr/>
          </a:p>
        </p:txBody>
      </p:sp>
      <p:sp>
        <p:nvSpPr>
          <p:cNvPr id="1158" name="Google Shape;1158;p3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IP address</a:t>
            </a:r>
            <a:endParaRPr/>
          </a:p>
        </p:txBody>
      </p:sp>
      <p:sp>
        <p:nvSpPr>
          <p:cNvPr id="1159" name="Google Shape;1159;p3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0" name="Google Shape;1160;p3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161" name="Google Shape;11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2775" y="2933050"/>
            <a:ext cx="1440991" cy="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39"/>
          <p:cNvSpPr/>
          <p:nvPr/>
        </p:nvSpPr>
        <p:spPr>
          <a:xfrm>
            <a:off x="1229275" y="3900450"/>
            <a:ext cx="1788000" cy="4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192.168.1.1</a:t>
            </a:r>
            <a:endParaRPr b="1" i="0" sz="16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39"/>
          <p:cNvSpPr/>
          <p:nvPr/>
        </p:nvSpPr>
        <p:spPr>
          <a:xfrm>
            <a:off x="3886200" y="3024150"/>
            <a:ext cx="874500" cy="4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ISP</a:t>
            </a:r>
            <a:endParaRPr b="1" i="0" sz="16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39"/>
          <p:cNvSpPr/>
          <p:nvPr/>
        </p:nvSpPr>
        <p:spPr>
          <a:xfrm rot="-1204694">
            <a:off x="3121347" y="3370296"/>
            <a:ext cx="370518" cy="1456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39"/>
          <p:cNvSpPr/>
          <p:nvPr/>
        </p:nvSpPr>
        <p:spPr>
          <a:xfrm>
            <a:off x="5901423" y="2068648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39"/>
          <p:cNvSpPr/>
          <p:nvPr/>
        </p:nvSpPr>
        <p:spPr>
          <a:xfrm>
            <a:off x="6615984" y="134202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39"/>
          <p:cNvSpPr/>
          <p:nvPr/>
        </p:nvSpPr>
        <p:spPr>
          <a:xfrm>
            <a:off x="7690876" y="134202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39"/>
          <p:cNvSpPr/>
          <p:nvPr/>
        </p:nvSpPr>
        <p:spPr>
          <a:xfrm>
            <a:off x="8358714" y="2068648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39"/>
          <p:cNvSpPr/>
          <p:nvPr/>
        </p:nvSpPr>
        <p:spPr>
          <a:xfrm>
            <a:off x="5901423" y="291860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39"/>
          <p:cNvSpPr/>
          <p:nvPr/>
        </p:nvSpPr>
        <p:spPr>
          <a:xfrm>
            <a:off x="8358714" y="291860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39"/>
          <p:cNvSpPr/>
          <p:nvPr/>
        </p:nvSpPr>
        <p:spPr>
          <a:xfrm>
            <a:off x="6615984" y="36512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39"/>
          <p:cNvSpPr/>
          <p:nvPr/>
        </p:nvSpPr>
        <p:spPr>
          <a:xfrm>
            <a:off x="7690876" y="36512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3" name="Google Shape;1173;p39"/>
          <p:cNvCxnSpPr>
            <a:stCxn id="1166" idx="6"/>
            <a:endCxn id="1167" idx="2"/>
          </p:cNvCxnSpPr>
          <p:nvPr/>
        </p:nvCxnSpPr>
        <p:spPr>
          <a:xfrm>
            <a:off x="6775884" y="1421974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4" name="Google Shape;1174;p39"/>
          <p:cNvCxnSpPr>
            <a:stCxn id="1167" idx="5"/>
            <a:endCxn id="1168" idx="1"/>
          </p:cNvCxnSpPr>
          <p:nvPr/>
        </p:nvCxnSpPr>
        <p:spPr>
          <a:xfrm>
            <a:off x="7827359" y="1478507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5" name="Google Shape;1175;p39"/>
          <p:cNvCxnSpPr>
            <a:stCxn id="1168" idx="4"/>
            <a:endCxn id="1170" idx="0"/>
          </p:cNvCxnSpPr>
          <p:nvPr/>
        </p:nvCxnSpPr>
        <p:spPr>
          <a:xfrm>
            <a:off x="8438664" y="2228548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6" name="Google Shape;1176;p39"/>
          <p:cNvCxnSpPr>
            <a:stCxn id="1170" idx="3"/>
            <a:endCxn id="1172" idx="7"/>
          </p:cNvCxnSpPr>
          <p:nvPr/>
        </p:nvCxnSpPr>
        <p:spPr>
          <a:xfrm flipH="1">
            <a:off x="7827431" y="3055088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7" name="Google Shape;1177;p39"/>
          <p:cNvCxnSpPr>
            <a:stCxn id="1172" idx="2"/>
            <a:endCxn id="1171" idx="6"/>
          </p:cNvCxnSpPr>
          <p:nvPr/>
        </p:nvCxnSpPr>
        <p:spPr>
          <a:xfrm rot="10800000">
            <a:off x="6775876" y="3731194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8" name="Google Shape;1178;p39"/>
          <p:cNvCxnSpPr>
            <a:stCxn id="1171" idx="1"/>
            <a:endCxn id="1169" idx="5"/>
          </p:cNvCxnSpPr>
          <p:nvPr/>
        </p:nvCxnSpPr>
        <p:spPr>
          <a:xfrm rot="10800000">
            <a:off x="6037901" y="3055161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9" name="Google Shape;1179;p39"/>
          <p:cNvCxnSpPr>
            <a:stCxn id="1169" idx="0"/>
            <a:endCxn id="1165" idx="4"/>
          </p:cNvCxnSpPr>
          <p:nvPr/>
        </p:nvCxnSpPr>
        <p:spPr>
          <a:xfrm rot="10800000">
            <a:off x="5981373" y="2228605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0" name="Google Shape;1180;p39"/>
          <p:cNvCxnSpPr>
            <a:stCxn id="1165" idx="7"/>
            <a:endCxn id="1166" idx="3"/>
          </p:cNvCxnSpPr>
          <p:nvPr/>
        </p:nvCxnSpPr>
        <p:spPr>
          <a:xfrm flipH="1" rot="10800000">
            <a:off x="6037906" y="1478565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1" name="Google Shape;1181;p39"/>
          <p:cNvSpPr/>
          <p:nvPr/>
        </p:nvSpPr>
        <p:spPr>
          <a:xfrm>
            <a:off x="6836803" y="215668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39"/>
          <p:cNvSpPr/>
          <p:nvPr/>
        </p:nvSpPr>
        <p:spPr>
          <a:xfrm>
            <a:off x="6710668" y="283120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39"/>
          <p:cNvSpPr/>
          <p:nvPr/>
        </p:nvSpPr>
        <p:spPr>
          <a:xfrm>
            <a:off x="7558698" y="2652161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39"/>
          <p:cNvSpPr/>
          <p:nvPr/>
        </p:nvSpPr>
        <p:spPr>
          <a:xfrm>
            <a:off x="7452561" y="19570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5" name="Google Shape;1185;p39"/>
          <p:cNvCxnSpPr>
            <a:stCxn id="1182" idx="4"/>
            <a:endCxn id="1171" idx="0"/>
          </p:cNvCxnSpPr>
          <p:nvPr/>
        </p:nvCxnSpPr>
        <p:spPr>
          <a:xfrm flipH="1">
            <a:off x="6695818" y="2991100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6" name="Google Shape;1186;p39"/>
          <p:cNvCxnSpPr>
            <a:stCxn id="1182" idx="2"/>
            <a:endCxn id="1169" idx="6"/>
          </p:cNvCxnSpPr>
          <p:nvPr/>
        </p:nvCxnSpPr>
        <p:spPr>
          <a:xfrm flipH="1">
            <a:off x="6061468" y="2911150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7" name="Google Shape;1187;p39"/>
          <p:cNvCxnSpPr>
            <a:stCxn id="1181" idx="4"/>
            <a:endCxn id="1182" idx="0"/>
          </p:cNvCxnSpPr>
          <p:nvPr/>
        </p:nvCxnSpPr>
        <p:spPr>
          <a:xfrm flipH="1">
            <a:off x="6790753" y="2316584"/>
            <a:ext cx="126000" cy="51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8" name="Google Shape;1188;p39"/>
          <p:cNvCxnSpPr>
            <a:stCxn id="1165" idx="6"/>
            <a:endCxn id="1181" idx="2"/>
          </p:cNvCxnSpPr>
          <p:nvPr/>
        </p:nvCxnSpPr>
        <p:spPr>
          <a:xfrm>
            <a:off x="6061323" y="2148598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9" name="Google Shape;1189;p39"/>
          <p:cNvCxnSpPr>
            <a:stCxn id="1166" idx="4"/>
            <a:endCxn id="1181" idx="0"/>
          </p:cNvCxnSpPr>
          <p:nvPr/>
        </p:nvCxnSpPr>
        <p:spPr>
          <a:xfrm>
            <a:off x="6695934" y="1501924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0" name="Google Shape;1190;p39"/>
          <p:cNvCxnSpPr>
            <a:stCxn id="1166" idx="5"/>
            <a:endCxn id="1184" idx="1"/>
          </p:cNvCxnSpPr>
          <p:nvPr/>
        </p:nvCxnSpPr>
        <p:spPr>
          <a:xfrm>
            <a:off x="6752467" y="1478507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1" name="Google Shape;1191;p39"/>
          <p:cNvCxnSpPr>
            <a:stCxn id="1184" idx="0"/>
            <a:endCxn id="1167" idx="3"/>
          </p:cNvCxnSpPr>
          <p:nvPr/>
        </p:nvCxnSpPr>
        <p:spPr>
          <a:xfrm flipH="1" rot="10800000">
            <a:off x="7532511" y="1478544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2" name="Google Shape;1192;p39"/>
          <p:cNvCxnSpPr>
            <a:stCxn id="1181" idx="6"/>
            <a:endCxn id="1184" idx="3"/>
          </p:cNvCxnSpPr>
          <p:nvPr/>
        </p:nvCxnSpPr>
        <p:spPr>
          <a:xfrm flipH="1" rot="10800000">
            <a:off x="6996703" y="2093534"/>
            <a:ext cx="479400" cy="143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3" name="Google Shape;1193;p39"/>
          <p:cNvCxnSpPr>
            <a:stCxn id="1182" idx="6"/>
            <a:endCxn id="1183" idx="3"/>
          </p:cNvCxnSpPr>
          <p:nvPr/>
        </p:nvCxnSpPr>
        <p:spPr>
          <a:xfrm flipH="1" rot="10800000">
            <a:off x="6870568" y="2788750"/>
            <a:ext cx="711600" cy="122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4" name="Google Shape;1194;p39"/>
          <p:cNvCxnSpPr>
            <a:stCxn id="1181" idx="5"/>
            <a:endCxn id="1183" idx="1"/>
          </p:cNvCxnSpPr>
          <p:nvPr/>
        </p:nvCxnSpPr>
        <p:spPr>
          <a:xfrm>
            <a:off x="6973286" y="2293167"/>
            <a:ext cx="608700" cy="382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5" name="Google Shape;1195;p39"/>
          <p:cNvCxnSpPr>
            <a:stCxn id="1184" idx="4"/>
            <a:endCxn id="1183" idx="0"/>
          </p:cNvCxnSpPr>
          <p:nvPr/>
        </p:nvCxnSpPr>
        <p:spPr>
          <a:xfrm>
            <a:off x="7532511" y="2116944"/>
            <a:ext cx="106200" cy="535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p39"/>
          <p:cNvCxnSpPr>
            <a:stCxn id="1183" idx="7"/>
            <a:endCxn id="1168" idx="3"/>
          </p:cNvCxnSpPr>
          <p:nvPr/>
        </p:nvCxnSpPr>
        <p:spPr>
          <a:xfrm flipH="1" rot="10800000">
            <a:off x="7695181" y="2205178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7" name="Google Shape;1197;p39"/>
          <p:cNvCxnSpPr>
            <a:stCxn id="1183" idx="5"/>
            <a:endCxn id="1170" idx="2"/>
          </p:cNvCxnSpPr>
          <p:nvPr/>
        </p:nvCxnSpPr>
        <p:spPr>
          <a:xfrm>
            <a:off x="7695181" y="2788644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8" name="Google Shape;1198;p39"/>
          <p:cNvCxnSpPr>
            <a:stCxn id="1183" idx="4"/>
            <a:endCxn id="1172" idx="0"/>
          </p:cNvCxnSpPr>
          <p:nvPr/>
        </p:nvCxnSpPr>
        <p:spPr>
          <a:xfrm>
            <a:off x="7638648" y="2812061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9" name="Google Shape;1199;p39"/>
          <p:cNvCxnSpPr>
            <a:stCxn id="1183" idx="3"/>
            <a:endCxn id="1171" idx="7"/>
          </p:cNvCxnSpPr>
          <p:nvPr/>
        </p:nvCxnSpPr>
        <p:spPr>
          <a:xfrm flipH="1">
            <a:off x="6752615" y="2788644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0" name="Google Shape;1200;p39"/>
          <p:cNvSpPr/>
          <p:nvPr/>
        </p:nvSpPr>
        <p:spPr>
          <a:xfrm rot="-1204694">
            <a:off x="5049185" y="2881946"/>
            <a:ext cx="370518" cy="1456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39"/>
          <p:cNvSpPr/>
          <p:nvPr/>
        </p:nvSpPr>
        <p:spPr>
          <a:xfrm>
            <a:off x="7558700" y="1108313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198.132.9.1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2" name="Google Shape;1202;p39"/>
          <p:cNvSpPr/>
          <p:nvPr/>
        </p:nvSpPr>
        <p:spPr>
          <a:xfrm>
            <a:off x="6178375" y="1108313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283.132.9.1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3" name="Google Shape;1203;p39"/>
          <p:cNvSpPr/>
          <p:nvPr/>
        </p:nvSpPr>
        <p:spPr>
          <a:xfrm>
            <a:off x="5384163" y="1848700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192.132.9.1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4" name="Google Shape;1204;p39"/>
          <p:cNvSpPr/>
          <p:nvPr/>
        </p:nvSpPr>
        <p:spPr>
          <a:xfrm>
            <a:off x="5585763" y="3241000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199.182.9.1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5" name="Google Shape;1205;p39"/>
          <p:cNvSpPr/>
          <p:nvPr/>
        </p:nvSpPr>
        <p:spPr>
          <a:xfrm>
            <a:off x="6258675" y="3896225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196.171.4.1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6" name="Google Shape;1206;p39"/>
          <p:cNvSpPr/>
          <p:nvPr/>
        </p:nvSpPr>
        <p:spPr>
          <a:xfrm>
            <a:off x="7667450" y="3905100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322.132.2.1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39"/>
          <p:cNvSpPr/>
          <p:nvPr/>
        </p:nvSpPr>
        <p:spPr>
          <a:xfrm>
            <a:off x="8169225" y="3172363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296.132.9.1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39"/>
          <p:cNvSpPr/>
          <p:nvPr/>
        </p:nvSpPr>
        <p:spPr>
          <a:xfrm>
            <a:off x="8122700" y="1831625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187.132.8.1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5612" y="1832223"/>
            <a:ext cx="1408775" cy="14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4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Each, with their own unique </a:t>
            </a:r>
            <a:r>
              <a:rPr b="1" lang="en-GB"/>
              <a:t>IP address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You will learn more about this in </a:t>
            </a:r>
            <a:r>
              <a:rPr b="1" lang="en-GB"/>
              <a:t>activity 2.</a:t>
            </a:r>
            <a:r>
              <a:rPr lang="en-GB"/>
              <a:t> </a:t>
            </a:r>
            <a:endParaRPr/>
          </a:p>
        </p:txBody>
      </p:sp>
      <p:sp>
        <p:nvSpPr>
          <p:cNvPr id="1215" name="Google Shape;1215;p4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IP address</a:t>
            </a:r>
            <a:endParaRPr/>
          </a:p>
        </p:txBody>
      </p:sp>
      <p:sp>
        <p:nvSpPr>
          <p:cNvPr id="1216" name="Google Shape;1216;p4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7" name="Google Shape;1217;p4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218" name="Google Shape;121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2775" y="2933050"/>
            <a:ext cx="1440991" cy="8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40"/>
          <p:cNvSpPr/>
          <p:nvPr/>
        </p:nvSpPr>
        <p:spPr>
          <a:xfrm>
            <a:off x="1229275" y="3900450"/>
            <a:ext cx="1788000" cy="4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192.168.1.1</a:t>
            </a:r>
            <a:endParaRPr b="1" i="0" sz="16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40"/>
          <p:cNvSpPr/>
          <p:nvPr/>
        </p:nvSpPr>
        <p:spPr>
          <a:xfrm>
            <a:off x="3886200" y="3024150"/>
            <a:ext cx="874500" cy="42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ISP</a:t>
            </a:r>
            <a:endParaRPr b="1" i="0" sz="16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1" name="Google Shape;1221;p40"/>
          <p:cNvSpPr/>
          <p:nvPr/>
        </p:nvSpPr>
        <p:spPr>
          <a:xfrm rot="-1204694">
            <a:off x="3121347" y="3370296"/>
            <a:ext cx="370518" cy="1456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40"/>
          <p:cNvSpPr/>
          <p:nvPr/>
        </p:nvSpPr>
        <p:spPr>
          <a:xfrm>
            <a:off x="5901423" y="2068648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40"/>
          <p:cNvSpPr/>
          <p:nvPr/>
        </p:nvSpPr>
        <p:spPr>
          <a:xfrm>
            <a:off x="6615984" y="134202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40"/>
          <p:cNvSpPr/>
          <p:nvPr/>
        </p:nvSpPr>
        <p:spPr>
          <a:xfrm>
            <a:off x="7690876" y="134202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40"/>
          <p:cNvSpPr/>
          <p:nvPr/>
        </p:nvSpPr>
        <p:spPr>
          <a:xfrm>
            <a:off x="8358714" y="2068648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40"/>
          <p:cNvSpPr/>
          <p:nvPr/>
        </p:nvSpPr>
        <p:spPr>
          <a:xfrm>
            <a:off x="5901423" y="291860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40"/>
          <p:cNvSpPr/>
          <p:nvPr/>
        </p:nvSpPr>
        <p:spPr>
          <a:xfrm>
            <a:off x="8358714" y="291860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40"/>
          <p:cNvSpPr/>
          <p:nvPr/>
        </p:nvSpPr>
        <p:spPr>
          <a:xfrm>
            <a:off x="6615984" y="36512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40"/>
          <p:cNvSpPr/>
          <p:nvPr/>
        </p:nvSpPr>
        <p:spPr>
          <a:xfrm>
            <a:off x="7690876" y="36512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0" name="Google Shape;1230;p40"/>
          <p:cNvCxnSpPr>
            <a:stCxn id="1223" idx="6"/>
            <a:endCxn id="1224" idx="2"/>
          </p:cNvCxnSpPr>
          <p:nvPr/>
        </p:nvCxnSpPr>
        <p:spPr>
          <a:xfrm>
            <a:off x="6775884" y="1421974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1" name="Google Shape;1231;p40"/>
          <p:cNvCxnSpPr>
            <a:stCxn id="1224" idx="5"/>
            <a:endCxn id="1225" idx="1"/>
          </p:cNvCxnSpPr>
          <p:nvPr/>
        </p:nvCxnSpPr>
        <p:spPr>
          <a:xfrm>
            <a:off x="7827359" y="1478507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2" name="Google Shape;1232;p40"/>
          <p:cNvCxnSpPr>
            <a:stCxn id="1225" idx="4"/>
            <a:endCxn id="1227" idx="0"/>
          </p:cNvCxnSpPr>
          <p:nvPr/>
        </p:nvCxnSpPr>
        <p:spPr>
          <a:xfrm>
            <a:off x="8438664" y="2228548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3" name="Google Shape;1233;p40"/>
          <p:cNvCxnSpPr>
            <a:stCxn id="1227" idx="3"/>
            <a:endCxn id="1229" idx="7"/>
          </p:cNvCxnSpPr>
          <p:nvPr/>
        </p:nvCxnSpPr>
        <p:spPr>
          <a:xfrm flipH="1">
            <a:off x="7827431" y="3055088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4" name="Google Shape;1234;p40"/>
          <p:cNvCxnSpPr>
            <a:stCxn id="1229" idx="2"/>
            <a:endCxn id="1228" idx="6"/>
          </p:cNvCxnSpPr>
          <p:nvPr/>
        </p:nvCxnSpPr>
        <p:spPr>
          <a:xfrm rot="10800000">
            <a:off x="6775876" y="3731194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5" name="Google Shape;1235;p40"/>
          <p:cNvCxnSpPr>
            <a:stCxn id="1228" idx="1"/>
            <a:endCxn id="1226" idx="5"/>
          </p:cNvCxnSpPr>
          <p:nvPr/>
        </p:nvCxnSpPr>
        <p:spPr>
          <a:xfrm rot="10800000">
            <a:off x="6037901" y="3055161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6" name="Google Shape;1236;p40"/>
          <p:cNvCxnSpPr>
            <a:stCxn id="1226" idx="0"/>
            <a:endCxn id="1222" idx="4"/>
          </p:cNvCxnSpPr>
          <p:nvPr/>
        </p:nvCxnSpPr>
        <p:spPr>
          <a:xfrm rot="10800000">
            <a:off x="5981373" y="2228605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7" name="Google Shape;1237;p40"/>
          <p:cNvCxnSpPr>
            <a:stCxn id="1222" idx="7"/>
            <a:endCxn id="1223" idx="3"/>
          </p:cNvCxnSpPr>
          <p:nvPr/>
        </p:nvCxnSpPr>
        <p:spPr>
          <a:xfrm flipH="1" rot="10800000">
            <a:off x="6037906" y="1478565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8" name="Google Shape;1238;p40"/>
          <p:cNvSpPr/>
          <p:nvPr/>
        </p:nvSpPr>
        <p:spPr>
          <a:xfrm>
            <a:off x="6836803" y="215668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40"/>
          <p:cNvSpPr/>
          <p:nvPr/>
        </p:nvSpPr>
        <p:spPr>
          <a:xfrm>
            <a:off x="6710668" y="283120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40"/>
          <p:cNvSpPr/>
          <p:nvPr/>
        </p:nvSpPr>
        <p:spPr>
          <a:xfrm>
            <a:off x="7558698" y="2652161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40"/>
          <p:cNvSpPr/>
          <p:nvPr/>
        </p:nvSpPr>
        <p:spPr>
          <a:xfrm>
            <a:off x="7452561" y="19570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2" name="Google Shape;1242;p40"/>
          <p:cNvCxnSpPr>
            <a:stCxn id="1239" idx="4"/>
            <a:endCxn id="1228" idx="0"/>
          </p:cNvCxnSpPr>
          <p:nvPr/>
        </p:nvCxnSpPr>
        <p:spPr>
          <a:xfrm flipH="1">
            <a:off x="6695818" y="2991100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3" name="Google Shape;1243;p40"/>
          <p:cNvCxnSpPr>
            <a:stCxn id="1239" idx="2"/>
            <a:endCxn id="1226" idx="6"/>
          </p:cNvCxnSpPr>
          <p:nvPr/>
        </p:nvCxnSpPr>
        <p:spPr>
          <a:xfrm flipH="1">
            <a:off x="6061468" y="2911150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4" name="Google Shape;1244;p40"/>
          <p:cNvCxnSpPr>
            <a:stCxn id="1238" idx="4"/>
            <a:endCxn id="1239" idx="0"/>
          </p:cNvCxnSpPr>
          <p:nvPr/>
        </p:nvCxnSpPr>
        <p:spPr>
          <a:xfrm flipH="1">
            <a:off x="6790753" y="2316584"/>
            <a:ext cx="126000" cy="51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5" name="Google Shape;1245;p40"/>
          <p:cNvCxnSpPr>
            <a:stCxn id="1222" idx="6"/>
            <a:endCxn id="1238" idx="2"/>
          </p:cNvCxnSpPr>
          <p:nvPr/>
        </p:nvCxnSpPr>
        <p:spPr>
          <a:xfrm>
            <a:off x="6061323" y="2148598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6" name="Google Shape;1246;p40"/>
          <p:cNvCxnSpPr>
            <a:stCxn id="1223" idx="4"/>
            <a:endCxn id="1238" idx="0"/>
          </p:cNvCxnSpPr>
          <p:nvPr/>
        </p:nvCxnSpPr>
        <p:spPr>
          <a:xfrm>
            <a:off x="6695934" y="1501924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7" name="Google Shape;1247;p40"/>
          <p:cNvCxnSpPr>
            <a:stCxn id="1223" idx="5"/>
            <a:endCxn id="1241" idx="1"/>
          </p:cNvCxnSpPr>
          <p:nvPr/>
        </p:nvCxnSpPr>
        <p:spPr>
          <a:xfrm>
            <a:off x="6752467" y="1478507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8" name="Google Shape;1248;p40"/>
          <p:cNvCxnSpPr>
            <a:stCxn id="1241" idx="0"/>
            <a:endCxn id="1224" idx="3"/>
          </p:cNvCxnSpPr>
          <p:nvPr/>
        </p:nvCxnSpPr>
        <p:spPr>
          <a:xfrm flipH="1" rot="10800000">
            <a:off x="7532511" y="1478544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9" name="Google Shape;1249;p40"/>
          <p:cNvCxnSpPr>
            <a:stCxn id="1238" idx="6"/>
            <a:endCxn id="1241" idx="3"/>
          </p:cNvCxnSpPr>
          <p:nvPr/>
        </p:nvCxnSpPr>
        <p:spPr>
          <a:xfrm flipH="1" rot="10800000">
            <a:off x="6996703" y="2093534"/>
            <a:ext cx="479400" cy="143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0" name="Google Shape;1250;p40"/>
          <p:cNvCxnSpPr>
            <a:stCxn id="1239" idx="6"/>
            <a:endCxn id="1240" idx="3"/>
          </p:cNvCxnSpPr>
          <p:nvPr/>
        </p:nvCxnSpPr>
        <p:spPr>
          <a:xfrm flipH="1" rot="10800000">
            <a:off x="6870568" y="2788750"/>
            <a:ext cx="711600" cy="122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1" name="Google Shape;1251;p40"/>
          <p:cNvCxnSpPr>
            <a:stCxn id="1238" idx="5"/>
            <a:endCxn id="1240" idx="1"/>
          </p:cNvCxnSpPr>
          <p:nvPr/>
        </p:nvCxnSpPr>
        <p:spPr>
          <a:xfrm>
            <a:off x="6973286" y="2293167"/>
            <a:ext cx="608700" cy="382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2" name="Google Shape;1252;p40"/>
          <p:cNvCxnSpPr>
            <a:stCxn id="1241" idx="4"/>
            <a:endCxn id="1240" idx="0"/>
          </p:cNvCxnSpPr>
          <p:nvPr/>
        </p:nvCxnSpPr>
        <p:spPr>
          <a:xfrm>
            <a:off x="7532511" y="2116944"/>
            <a:ext cx="106200" cy="535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3" name="Google Shape;1253;p40"/>
          <p:cNvCxnSpPr>
            <a:stCxn id="1240" idx="7"/>
            <a:endCxn id="1225" idx="3"/>
          </p:cNvCxnSpPr>
          <p:nvPr/>
        </p:nvCxnSpPr>
        <p:spPr>
          <a:xfrm flipH="1" rot="10800000">
            <a:off x="7695181" y="2205178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4" name="Google Shape;1254;p40"/>
          <p:cNvCxnSpPr>
            <a:stCxn id="1240" idx="5"/>
            <a:endCxn id="1227" idx="2"/>
          </p:cNvCxnSpPr>
          <p:nvPr/>
        </p:nvCxnSpPr>
        <p:spPr>
          <a:xfrm>
            <a:off x="7695181" y="2788644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5" name="Google Shape;1255;p40"/>
          <p:cNvCxnSpPr>
            <a:stCxn id="1240" idx="4"/>
            <a:endCxn id="1229" idx="0"/>
          </p:cNvCxnSpPr>
          <p:nvPr/>
        </p:nvCxnSpPr>
        <p:spPr>
          <a:xfrm>
            <a:off x="7638648" y="2812061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6" name="Google Shape;1256;p40"/>
          <p:cNvCxnSpPr>
            <a:stCxn id="1240" idx="3"/>
            <a:endCxn id="1228" idx="7"/>
          </p:cNvCxnSpPr>
          <p:nvPr/>
        </p:nvCxnSpPr>
        <p:spPr>
          <a:xfrm flipH="1">
            <a:off x="6752615" y="2788644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7" name="Google Shape;1257;p40"/>
          <p:cNvSpPr/>
          <p:nvPr/>
        </p:nvSpPr>
        <p:spPr>
          <a:xfrm rot="-1204694">
            <a:off x="5049185" y="2881946"/>
            <a:ext cx="370518" cy="1456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40"/>
          <p:cNvSpPr/>
          <p:nvPr/>
        </p:nvSpPr>
        <p:spPr>
          <a:xfrm>
            <a:off x="7558700" y="1108313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198.132.9.1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40"/>
          <p:cNvSpPr/>
          <p:nvPr/>
        </p:nvSpPr>
        <p:spPr>
          <a:xfrm>
            <a:off x="6178375" y="1108313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283.132.9.1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0" name="Google Shape;1260;p40"/>
          <p:cNvSpPr/>
          <p:nvPr/>
        </p:nvSpPr>
        <p:spPr>
          <a:xfrm>
            <a:off x="5384163" y="1848700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192.132.9.1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1" name="Google Shape;1261;p40"/>
          <p:cNvSpPr/>
          <p:nvPr/>
        </p:nvSpPr>
        <p:spPr>
          <a:xfrm>
            <a:off x="5585763" y="3241000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199.182.9.1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2" name="Google Shape;1262;p40"/>
          <p:cNvSpPr/>
          <p:nvPr/>
        </p:nvSpPr>
        <p:spPr>
          <a:xfrm>
            <a:off x="6258675" y="3896225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196.171.4.1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3" name="Google Shape;1263;p40"/>
          <p:cNvSpPr/>
          <p:nvPr/>
        </p:nvSpPr>
        <p:spPr>
          <a:xfrm>
            <a:off x="7667450" y="3905100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322.132.2.1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4" name="Google Shape;1264;p40"/>
          <p:cNvSpPr/>
          <p:nvPr/>
        </p:nvSpPr>
        <p:spPr>
          <a:xfrm>
            <a:off x="8169225" y="3172363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296.132.9.1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5" name="Google Shape;1265;p40"/>
          <p:cNvSpPr/>
          <p:nvPr/>
        </p:nvSpPr>
        <p:spPr>
          <a:xfrm>
            <a:off x="8122700" y="1831625"/>
            <a:ext cx="874500" cy="14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187.132.8.1</a:t>
            </a:r>
            <a:endParaRPr b="0" i="0" sz="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1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Complete the </a:t>
            </a:r>
            <a:r>
              <a:rPr b="1" lang="en-GB"/>
              <a:t>activity 1 sheet</a:t>
            </a:r>
            <a:r>
              <a:rPr lang="en-GB"/>
              <a:t> to check your understanding of the internet essentials that were covered in this activity.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271" name="Google Shape;1271;p4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Internet essentials</a:t>
            </a:r>
            <a:endParaRPr/>
          </a:p>
        </p:txBody>
      </p:sp>
      <p:sp>
        <p:nvSpPr>
          <p:cNvPr id="1272" name="Google Shape;1272;p4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3" name="Google Shape;1273;p4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274" name="Google Shape;127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0850" y="1017700"/>
            <a:ext cx="3591849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4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internet is a </a:t>
            </a:r>
            <a:r>
              <a:rPr b="1" lang="en-GB"/>
              <a:t>global </a:t>
            </a:r>
            <a:r>
              <a:rPr lang="en-GB"/>
              <a:t>network of networks.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It allows data to be transferred to and from any location with </a:t>
            </a:r>
            <a:r>
              <a:rPr b="1" lang="en-GB"/>
              <a:t>an internet connection</a:t>
            </a:r>
            <a:r>
              <a:rPr lang="en-GB"/>
              <a:t>.</a:t>
            </a:r>
            <a:endParaRPr/>
          </a:p>
        </p:txBody>
      </p:sp>
      <p:sp>
        <p:nvSpPr>
          <p:cNvPr id="1280" name="Google Shape;1280;p4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is the internet?</a:t>
            </a:r>
            <a:endParaRPr/>
          </a:p>
        </p:txBody>
      </p:sp>
      <p:sp>
        <p:nvSpPr>
          <p:cNvPr id="1281" name="Google Shape;1281;p4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2" name="Google Shape;1282;p4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283" name="Google Shape;128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6688" y="4781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5612" y="1832223"/>
            <a:ext cx="1408775" cy="14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42"/>
          <p:cNvSpPr/>
          <p:nvPr/>
        </p:nvSpPr>
        <p:spPr>
          <a:xfrm>
            <a:off x="5901423" y="2068648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42"/>
          <p:cNvSpPr/>
          <p:nvPr/>
        </p:nvSpPr>
        <p:spPr>
          <a:xfrm>
            <a:off x="6615984" y="134202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42"/>
          <p:cNvSpPr/>
          <p:nvPr/>
        </p:nvSpPr>
        <p:spPr>
          <a:xfrm>
            <a:off x="7690876" y="134202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42"/>
          <p:cNvSpPr/>
          <p:nvPr/>
        </p:nvSpPr>
        <p:spPr>
          <a:xfrm>
            <a:off x="8358714" y="2068648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42"/>
          <p:cNvSpPr/>
          <p:nvPr/>
        </p:nvSpPr>
        <p:spPr>
          <a:xfrm>
            <a:off x="5901423" y="291860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42"/>
          <p:cNvSpPr/>
          <p:nvPr/>
        </p:nvSpPr>
        <p:spPr>
          <a:xfrm>
            <a:off x="8358714" y="2918605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42"/>
          <p:cNvSpPr/>
          <p:nvPr/>
        </p:nvSpPr>
        <p:spPr>
          <a:xfrm>
            <a:off x="6615984" y="36512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42"/>
          <p:cNvSpPr/>
          <p:nvPr/>
        </p:nvSpPr>
        <p:spPr>
          <a:xfrm>
            <a:off x="7690876" y="36512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3" name="Google Shape;1293;p42"/>
          <p:cNvCxnSpPr>
            <a:stCxn id="1286" idx="6"/>
            <a:endCxn id="1287" idx="2"/>
          </p:cNvCxnSpPr>
          <p:nvPr/>
        </p:nvCxnSpPr>
        <p:spPr>
          <a:xfrm>
            <a:off x="6775884" y="1421974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42"/>
          <p:cNvCxnSpPr>
            <a:stCxn id="1287" idx="5"/>
            <a:endCxn id="1288" idx="1"/>
          </p:cNvCxnSpPr>
          <p:nvPr/>
        </p:nvCxnSpPr>
        <p:spPr>
          <a:xfrm>
            <a:off x="7827359" y="1478507"/>
            <a:ext cx="5547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42"/>
          <p:cNvCxnSpPr>
            <a:stCxn id="1288" idx="4"/>
            <a:endCxn id="1290" idx="0"/>
          </p:cNvCxnSpPr>
          <p:nvPr/>
        </p:nvCxnSpPr>
        <p:spPr>
          <a:xfrm>
            <a:off x="8438664" y="2228548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42"/>
          <p:cNvCxnSpPr>
            <a:stCxn id="1290" idx="3"/>
            <a:endCxn id="1292" idx="7"/>
          </p:cNvCxnSpPr>
          <p:nvPr/>
        </p:nvCxnSpPr>
        <p:spPr>
          <a:xfrm flipH="1">
            <a:off x="7827431" y="3055088"/>
            <a:ext cx="5547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7" name="Google Shape;1297;p42"/>
          <p:cNvCxnSpPr>
            <a:stCxn id="1292" idx="2"/>
            <a:endCxn id="1291" idx="6"/>
          </p:cNvCxnSpPr>
          <p:nvPr/>
        </p:nvCxnSpPr>
        <p:spPr>
          <a:xfrm rot="10800000">
            <a:off x="6775876" y="3731194"/>
            <a:ext cx="915000" cy="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8" name="Google Shape;1298;p42"/>
          <p:cNvCxnSpPr>
            <a:stCxn id="1291" idx="1"/>
            <a:endCxn id="1289" idx="5"/>
          </p:cNvCxnSpPr>
          <p:nvPr/>
        </p:nvCxnSpPr>
        <p:spPr>
          <a:xfrm rot="10800000">
            <a:off x="6037901" y="3055161"/>
            <a:ext cx="601500" cy="619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9" name="Google Shape;1299;p42"/>
          <p:cNvCxnSpPr>
            <a:stCxn id="1289" idx="0"/>
            <a:endCxn id="1285" idx="4"/>
          </p:cNvCxnSpPr>
          <p:nvPr/>
        </p:nvCxnSpPr>
        <p:spPr>
          <a:xfrm rot="10800000">
            <a:off x="5981373" y="2228605"/>
            <a:ext cx="0" cy="69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0" name="Google Shape;1300;p42"/>
          <p:cNvCxnSpPr>
            <a:stCxn id="1285" idx="7"/>
            <a:endCxn id="1286" idx="3"/>
          </p:cNvCxnSpPr>
          <p:nvPr/>
        </p:nvCxnSpPr>
        <p:spPr>
          <a:xfrm flipH="1" rot="10800000">
            <a:off x="6037906" y="1478565"/>
            <a:ext cx="601500" cy="61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1" name="Google Shape;1301;p42"/>
          <p:cNvSpPr/>
          <p:nvPr/>
        </p:nvSpPr>
        <p:spPr>
          <a:xfrm>
            <a:off x="6836803" y="215668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42"/>
          <p:cNvSpPr/>
          <p:nvPr/>
        </p:nvSpPr>
        <p:spPr>
          <a:xfrm>
            <a:off x="6710668" y="2831200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42"/>
          <p:cNvSpPr/>
          <p:nvPr/>
        </p:nvSpPr>
        <p:spPr>
          <a:xfrm>
            <a:off x="7558698" y="2652161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42"/>
          <p:cNvSpPr/>
          <p:nvPr/>
        </p:nvSpPr>
        <p:spPr>
          <a:xfrm>
            <a:off x="7452561" y="1957044"/>
            <a:ext cx="159900" cy="1599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5" name="Google Shape;1305;p42"/>
          <p:cNvCxnSpPr>
            <a:stCxn id="1302" idx="4"/>
            <a:endCxn id="1291" idx="0"/>
          </p:cNvCxnSpPr>
          <p:nvPr/>
        </p:nvCxnSpPr>
        <p:spPr>
          <a:xfrm flipH="1">
            <a:off x="6695818" y="2991100"/>
            <a:ext cx="94800" cy="66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6" name="Google Shape;1306;p42"/>
          <p:cNvCxnSpPr>
            <a:stCxn id="1302" idx="2"/>
            <a:endCxn id="1289" idx="6"/>
          </p:cNvCxnSpPr>
          <p:nvPr/>
        </p:nvCxnSpPr>
        <p:spPr>
          <a:xfrm flipH="1">
            <a:off x="6061468" y="2911150"/>
            <a:ext cx="649200" cy="87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7" name="Google Shape;1307;p42"/>
          <p:cNvCxnSpPr>
            <a:stCxn id="1301" idx="4"/>
            <a:endCxn id="1302" idx="0"/>
          </p:cNvCxnSpPr>
          <p:nvPr/>
        </p:nvCxnSpPr>
        <p:spPr>
          <a:xfrm flipH="1">
            <a:off x="6790753" y="2316584"/>
            <a:ext cx="126000" cy="51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8" name="Google Shape;1308;p42"/>
          <p:cNvCxnSpPr>
            <a:stCxn id="1285" idx="6"/>
            <a:endCxn id="1301" idx="2"/>
          </p:cNvCxnSpPr>
          <p:nvPr/>
        </p:nvCxnSpPr>
        <p:spPr>
          <a:xfrm>
            <a:off x="6061323" y="2148598"/>
            <a:ext cx="775500" cy="87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9" name="Google Shape;1309;p42"/>
          <p:cNvCxnSpPr>
            <a:stCxn id="1286" idx="4"/>
            <a:endCxn id="1301" idx="0"/>
          </p:cNvCxnSpPr>
          <p:nvPr/>
        </p:nvCxnSpPr>
        <p:spPr>
          <a:xfrm>
            <a:off x="6695934" y="1501924"/>
            <a:ext cx="220800" cy="654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0" name="Google Shape;1310;p42"/>
          <p:cNvCxnSpPr>
            <a:stCxn id="1286" idx="5"/>
            <a:endCxn id="1304" idx="1"/>
          </p:cNvCxnSpPr>
          <p:nvPr/>
        </p:nvCxnSpPr>
        <p:spPr>
          <a:xfrm>
            <a:off x="6752467" y="1478507"/>
            <a:ext cx="723600" cy="50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1" name="Google Shape;1311;p42"/>
          <p:cNvCxnSpPr>
            <a:stCxn id="1304" idx="0"/>
            <a:endCxn id="1287" idx="3"/>
          </p:cNvCxnSpPr>
          <p:nvPr/>
        </p:nvCxnSpPr>
        <p:spPr>
          <a:xfrm flipH="1" rot="10800000">
            <a:off x="7532511" y="1478544"/>
            <a:ext cx="181800" cy="478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2" name="Google Shape;1312;p42"/>
          <p:cNvCxnSpPr>
            <a:stCxn id="1301" idx="6"/>
            <a:endCxn id="1304" idx="3"/>
          </p:cNvCxnSpPr>
          <p:nvPr/>
        </p:nvCxnSpPr>
        <p:spPr>
          <a:xfrm flipH="1" rot="10800000">
            <a:off x="6996703" y="2093534"/>
            <a:ext cx="479400" cy="143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3" name="Google Shape;1313;p42"/>
          <p:cNvCxnSpPr>
            <a:stCxn id="1302" idx="6"/>
            <a:endCxn id="1303" idx="3"/>
          </p:cNvCxnSpPr>
          <p:nvPr/>
        </p:nvCxnSpPr>
        <p:spPr>
          <a:xfrm flipH="1" rot="10800000">
            <a:off x="6870568" y="2788750"/>
            <a:ext cx="711600" cy="1224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4" name="Google Shape;1314;p42"/>
          <p:cNvCxnSpPr>
            <a:stCxn id="1301" idx="5"/>
            <a:endCxn id="1303" idx="1"/>
          </p:cNvCxnSpPr>
          <p:nvPr/>
        </p:nvCxnSpPr>
        <p:spPr>
          <a:xfrm>
            <a:off x="6973286" y="2293167"/>
            <a:ext cx="608700" cy="382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42"/>
          <p:cNvCxnSpPr>
            <a:stCxn id="1304" idx="4"/>
            <a:endCxn id="1303" idx="0"/>
          </p:cNvCxnSpPr>
          <p:nvPr/>
        </p:nvCxnSpPr>
        <p:spPr>
          <a:xfrm>
            <a:off x="7532511" y="2116944"/>
            <a:ext cx="106200" cy="535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6" name="Google Shape;1316;p42"/>
          <p:cNvCxnSpPr>
            <a:stCxn id="1303" idx="7"/>
            <a:endCxn id="1288" idx="3"/>
          </p:cNvCxnSpPr>
          <p:nvPr/>
        </p:nvCxnSpPr>
        <p:spPr>
          <a:xfrm flipH="1" rot="10800000">
            <a:off x="7695181" y="2205178"/>
            <a:ext cx="687000" cy="470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7" name="Google Shape;1317;p42"/>
          <p:cNvCxnSpPr>
            <a:stCxn id="1303" idx="5"/>
            <a:endCxn id="1290" idx="2"/>
          </p:cNvCxnSpPr>
          <p:nvPr/>
        </p:nvCxnSpPr>
        <p:spPr>
          <a:xfrm>
            <a:off x="7695181" y="2788644"/>
            <a:ext cx="663600" cy="2100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8" name="Google Shape;1318;p42"/>
          <p:cNvCxnSpPr>
            <a:stCxn id="1303" idx="4"/>
            <a:endCxn id="1292" idx="0"/>
          </p:cNvCxnSpPr>
          <p:nvPr/>
        </p:nvCxnSpPr>
        <p:spPr>
          <a:xfrm>
            <a:off x="7638648" y="2812061"/>
            <a:ext cx="132300" cy="8391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9" name="Google Shape;1319;p42"/>
          <p:cNvCxnSpPr>
            <a:stCxn id="1303" idx="3"/>
            <a:endCxn id="1291" idx="7"/>
          </p:cNvCxnSpPr>
          <p:nvPr/>
        </p:nvCxnSpPr>
        <p:spPr>
          <a:xfrm flipH="1">
            <a:off x="6752615" y="2788644"/>
            <a:ext cx="829500" cy="885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internet can be used to access the </a:t>
            </a:r>
            <a:r>
              <a:rPr b="1" lang="en-GB"/>
              <a:t>World Wide Web</a:t>
            </a:r>
            <a:r>
              <a:rPr lang="en-GB"/>
              <a:t> (WWW).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WWW is a </a:t>
            </a:r>
            <a:r>
              <a:rPr b="1" lang="en-GB"/>
              <a:t>collection of web pages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internet and the WWW are </a:t>
            </a:r>
            <a:r>
              <a:rPr b="1" lang="en-GB"/>
              <a:t>two</a:t>
            </a:r>
            <a:r>
              <a:rPr lang="en-GB"/>
              <a:t> </a:t>
            </a:r>
            <a:r>
              <a:rPr b="1" lang="en-GB"/>
              <a:t>different</a:t>
            </a:r>
            <a:r>
              <a:rPr lang="en-GB"/>
              <a:t> things that are often incorrectly viewed as the same.</a:t>
            </a:r>
            <a:endParaRPr/>
          </a:p>
        </p:txBody>
      </p:sp>
      <p:sp>
        <p:nvSpPr>
          <p:cNvPr id="1325" name="Google Shape;1325;p4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World Wide Web (WWW)</a:t>
            </a:r>
            <a:endParaRPr/>
          </a:p>
        </p:txBody>
      </p:sp>
      <p:sp>
        <p:nvSpPr>
          <p:cNvPr id="1326" name="Google Shape;1326;p4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7" name="Google Shape;1327;p4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In order to navigate the WWW you need a </a:t>
            </a:r>
            <a:r>
              <a:rPr b="1" lang="en-GB"/>
              <a:t>web browser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most widely used </a:t>
            </a:r>
            <a:r>
              <a:rPr b="1" lang="en-GB"/>
              <a:t>web browsers</a:t>
            </a:r>
            <a:r>
              <a:rPr lang="en-GB"/>
              <a:t> are: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Google Chrome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Safari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Firefox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Microsoft Edge</a:t>
            </a:r>
            <a:endParaRPr/>
          </a:p>
        </p:txBody>
      </p:sp>
      <p:sp>
        <p:nvSpPr>
          <p:cNvPr id="1333" name="Google Shape;1333;p4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web browser</a:t>
            </a:r>
            <a:endParaRPr/>
          </a:p>
        </p:txBody>
      </p:sp>
      <p:sp>
        <p:nvSpPr>
          <p:cNvPr id="1334" name="Google Shape;1334;p4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5" name="Google Shape;1335;p4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336" name="Google Shape;13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838" y="1484263"/>
            <a:ext cx="3030826" cy="303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To access a web page on the WWW you enter a </a:t>
            </a:r>
            <a:r>
              <a:rPr b="1" lang="en-GB"/>
              <a:t>website address</a:t>
            </a:r>
            <a:r>
              <a:rPr lang="en-GB"/>
              <a:t> into the address bar at the top of your browser.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This website address is known as a Uniform Resource Locator (URL). </a:t>
            </a:r>
            <a:endParaRPr/>
          </a:p>
        </p:txBody>
      </p:sp>
      <p:sp>
        <p:nvSpPr>
          <p:cNvPr id="1342" name="Google Shape;1342;p4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does a web browser work?</a:t>
            </a:r>
            <a:endParaRPr/>
          </a:p>
        </p:txBody>
      </p:sp>
      <p:sp>
        <p:nvSpPr>
          <p:cNvPr id="1343" name="Google Shape;1343;p4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4" name="Google Shape;1344;p4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345" name="Google Shape;1345;p45"/>
          <p:cNvPicPr preferRelativeResize="0"/>
          <p:nvPr/>
        </p:nvPicPr>
        <p:blipFill rotWithShape="1">
          <a:blip r:embed="rId3">
            <a:alphaModFix/>
          </a:blip>
          <a:srcRect b="42825" l="7571" r="49277" t="6093"/>
          <a:stretch/>
        </p:blipFill>
        <p:spPr>
          <a:xfrm>
            <a:off x="5070300" y="1289300"/>
            <a:ext cx="3752400" cy="2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45"/>
          <p:cNvSpPr txBox="1"/>
          <p:nvPr/>
        </p:nvSpPr>
        <p:spPr>
          <a:xfrm>
            <a:off x="5762900" y="1560675"/>
            <a:ext cx="349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raspberrypi.org</a:t>
            </a:r>
            <a:endParaRPr b="1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website address is a user friendly way of writing the </a:t>
            </a:r>
            <a:r>
              <a:rPr b="1" lang="en-GB"/>
              <a:t>IP address</a:t>
            </a:r>
            <a:r>
              <a:rPr lang="en-GB"/>
              <a:t> location of the server that stores the website.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It would be very hard to remember the IP address of every website that you wish to use, so a </a:t>
            </a:r>
            <a:r>
              <a:rPr b="1" lang="en-GB"/>
              <a:t>naming system</a:t>
            </a:r>
            <a:r>
              <a:rPr lang="en-GB"/>
              <a:t> is used instead. </a:t>
            </a:r>
            <a:endParaRPr/>
          </a:p>
        </p:txBody>
      </p:sp>
      <p:sp>
        <p:nvSpPr>
          <p:cNvPr id="1352" name="Google Shape;1352;p4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does a web browser work?</a:t>
            </a:r>
            <a:endParaRPr/>
          </a:p>
        </p:txBody>
      </p:sp>
      <p:sp>
        <p:nvSpPr>
          <p:cNvPr id="1353" name="Google Shape;1353;p4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4" name="Google Shape;1354;p4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355" name="Google Shape;1355;p46"/>
          <p:cNvPicPr preferRelativeResize="0"/>
          <p:nvPr/>
        </p:nvPicPr>
        <p:blipFill rotWithShape="1">
          <a:blip r:embed="rId3">
            <a:alphaModFix/>
          </a:blip>
          <a:srcRect b="42825" l="7571" r="49277" t="6093"/>
          <a:stretch/>
        </p:blipFill>
        <p:spPr>
          <a:xfrm>
            <a:off x="5070300" y="1289300"/>
            <a:ext cx="3752400" cy="2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46"/>
          <p:cNvSpPr txBox="1"/>
          <p:nvPr/>
        </p:nvSpPr>
        <p:spPr>
          <a:xfrm>
            <a:off x="5762900" y="1560675"/>
            <a:ext cx="349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raspberrypi.org</a:t>
            </a:r>
            <a:endParaRPr b="1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DNS</a:t>
            </a:r>
            <a:r>
              <a:rPr lang="en-GB"/>
              <a:t> is a </a:t>
            </a:r>
            <a:r>
              <a:rPr b="1" lang="en-GB"/>
              <a:t>domain name system</a:t>
            </a:r>
            <a:r>
              <a:rPr lang="en-GB"/>
              <a:t> that associates a website address with its IP address.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When you type </a:t>
            </a:r>
            <a:r>
              <a:rPr b="1" lang="en-GB"/>
              <a:t>raspberrypi.org</a:t>
            </a:r>
            <a:r>
              <a:rPr lang="en-GB"/>
              <a:t> into your browser, the browser will perform a series of checks on that address. </a:t>
            </a:r>
            <a:endParaRPr/>
          </a:p>
        </p:txBody>
      </p:sp>
      <p:sp>
        <p:nvSpPr>
          <p:cNvPr id="1362" name="Google Shape;1362;p4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Domain Name System (DNS)</a:t>
            </a:r>
            <a:endParaRPr/>
          </a:p>
        </p:txBody>
      </p:sp>
      <p:sp>
        <p:nvSpPr>
          <p:cNvPr id="1363" name="Google Shape;1363;p4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4" name="Google Shape;1364;p4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365" name="Google Shape;1365;p47"/>
          <p:cNvPicPr preferRelativeResize="0"/>
          <p:nvPr/>
        </p:nvPicPr>
        <p:blipFill rotWithShape="1">
          <a:blip r:embed="rId3">
            <a:alphaModFix/>
          </a:blip>
          <a:srcRect b="42825" l="7571" r="49277" t="6093"/>
          <a:stretch/>
        </p:blipFill>
        <p:spPr>
          <a:xfrm>
            <a:off x="5070300" y="1289300"/>
            <a:ext cx="3752400" cy="2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47"/>
          <p:cNvSpPr txBox="1"/>
          <p:nvPr/>
        </p:nvSpPr>
        <p:spPr>
          <a:xfrm>
            <a:off x="5762900" y="1560675"/>
            <a:ext cx="349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raspberrypi.org</a:t>
            </a:r>
            <a:endParaRPr b="1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 this lesson, you will: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the internet as a network of computer networks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the function of an IP address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a DNS and its role in the conversion of a URL to an IP address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the role and function of a web browser</a:t>
            </a:r>
            <a:endParaRPr/>
          </a:p>
        </p:txBody>
      </p:sp>
      <p:sp>
        <p:nvSpPr>
          <p:cNvPr id="189" name="Google Shape;189;p12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7: What is the internet?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0" name="Google Shape;190;p1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1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Objectives</a:t>
            </a:r>
            <a:endParaRPr/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1300" y="364800"/>
            <a:ext cx="4191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4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First, it will check if you have visited the website before. If you have, then your computer will </a:t>
            </a:r>
            <a:r>
              <a:rPr b="1" lang="en-GB"/>
              <a:t>already know</a:t>
            </a:r>
            <a:r>
              <a:rPr lang="en-GB"/>
              <a:t> the IP address.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If unsuccessful it will use the </a:t>
            </a:r>
            <a:r>
              <a:rPr b="1" lang="en-GB"/>
              <a:t>DNS</a:t>
            </a:r>
            <a:r>
              <a:rPr lang="en-GB"/>
              <a:t> to find the IP address for the website.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 sz="1400"/>
              <a:t>There are </a:t>
            </a:r>
            <a:r>
              <a:rPr b="1" lang="en-GB" sz="1400"/>
              <a:t>thousands</a:t>
            </a:r>
            <a:r>
              <a:rPr lang="en-GB" sz="1400"/>
              <a:t> of </a:t>
            </a:r>
            <a:r>
              <a:rPr b="1" lang="en-GB" sz="1400"/>
              <a:t>DNS servers</a:t>
            </a:r>
            <a:r>
              <a:rPr lang="en-GB" sz="1400"/>
              <a:t> across the globe. You will learn more about these in activity 3.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72" name="Google Shape;1372;p4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Domain Name System (DNS)</a:t>
            </a:r>
            <a:endParaRPr/>
          </a:p>
        </p:txBody>
      </p:sp>
      <p:sp>
        <p:nvSpPr>
          <p:cNvPr id="1373" name="Google Shape;1373;p4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4" name="Google Shape;1374;p4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375" name="Google Shape;1375;p48"/>
          <p:cNvPicPr preferRelativeResize="0"/>
          <p:nvPr/>
        </p:nvPicPr>
        <p:blipFill rotWithShape="1">
          <a:blip r:embed="rId3">
            <a:alphaModFix/>
          </a:blip>
          <a:srcRect b="42825" l="7571" r="49277" t="6093"/>
          <a:stretch/>
        </p:blipFill>
        <p:spPr>
          <a:xfrm>
            <a:off x="5070300" y="1289300"/>
            <a:ext cx="3752400" cy="2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48"/>
          <p:cNvSpPr txBox="1"/>
          <p:nvPr/>
        </p:nvSpPr>
        <p:spPr>
          <a:xfrm>
            <a:off x="5762900" y="1560675"/>
            <a:ext cx="349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raspberrypi.org</a:t>
            </a:r>
            <a:endParaRPr b="1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77" name="Google Shape;137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900" y="3815488"/>
            <a:ext cx="4286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Once the web browser knows the </a:t>
            </a:r>
            <a:r>
              <a:rPr b="1" lang="en-GB"/>
              <a:t>IP address</a:t>
            </a:r>
            <a:r>
              <a:rPr lang="en-GB"/>
              <a:t> of the website, it can move on to the next step.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83" name="Google Shape;1383;p4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Domain Name System (DNS)</a:t>
            </a:r>
            <a:endParaRPr/>
          </a:p>
        </p:txBody>
      </p:sp>
      <p:sp>
        <p:nvSpPr>
          <p:cNvPr id="1384" name="Google Shape;1384;p4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5" name="Google Shape;1385;p4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1386" name="Google Shape;1386;p49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IP located...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172.67.36.98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5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web browser</a:t>
            </a:r>
            <a:r>
              <a:rPr lang="en-GB"/>
              <a:t> establishes a connection with the web server at the </a:t>
            </a:r>
            <a:r>
              <a:rPr b="1" lang="en-GB"/>
              <a:t>IP location</a:t>
            </a:r>
            <a:r>
              <a:rPr lang="en-GB"/>
              <a:t> specified by the </a:t>
            </a:r>
            <a:r>
              <a:rPr b="1" lang="en-GB"/>
              <a:t>DNS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92" name="Google Shape;1392;p5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does a web browser work?</a:t>
            </a:r>
            <a:endParaRPr/>
          </a:p>
        </p:txBody>
      </p:sp>
      <p:sp>
        <p:nvSpPr>
          <p:cNvPr id="1393" name="Google Shape;1393;p5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4" name="Google Shape;1394;p5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grpSp>
        <p:nvGrpSpPr>
          <p:cNvPr id="1395" name="Google Shape;1395;p50"/>
          <p:cNvGrpSpPr/>
          <p:nvPr/>
        </p:nvGrpSpPr>
        <p:grpSpPr>
          <a:xfrm>
            <a:off x="1153313" y="2765650"/>
            <a:ext cx="2411676" cy="1469600"/>
            <a:chOff x="2937075" y="3626025"/>
            <a:chExt cx="2411676" cy="1469600"/>
          </a:xfrm>
        </p:grpSpPr>
        <p:pic>
          <p:nvPicPr>
            <p:cNvPr id="1396" name="Google Shape;1396;p50"/>
            <p:cNvPicPr preferRelativeResize="0"/>
            <p:nvPr/>
          </p:nvPicPr>
          <p:blipFill rotWithShape="1">
            <a:blip r:embed="rId3">
              <a:alphaModFix/>
            </a:blip>
            <a:srcRect b="42825" l="7571" r="49277" t="6093"/>
            <a:stretch/>
          </p:blipFill>
          <p:spPr>
            <a:xfrm>
              <a:off x="3202875" y="3674650"/>
              <a:ext cx="1885975" cy="134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7" name="Google Shape;1397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37075" y="3626025"/>
              <a:ext cx="2411676" cy="146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8" name="Google Shape;1398;p50"/>
            <p:cNvSpPr txBox="1"/>
            <p:nvPr/>
          </p:nvSpPr>
          <p:spPr>
            <a:xfrm>
              <a:off x="3505642" y="3757914"/>
              <a:ext cx="153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raspberrypi.org</a:t>
              </a:r>
              <a:endParaRPr b="1" i="0" sz="8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1399" name="Google Shape;139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004" y="2310825"/>
            <a:ext cx="1157325" cy="1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50"/>
          <p:cNvSpPr txBox="1"/>
          <p:nvPr/>
        </p:nvSpPr>
        <p:spPr>
          <a:xfrm>
            <a:off x="5744363" y="4341900"/>
            <a:ext cx="19926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172.67.36.98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1" name="Google Shape;1401;p50"/>
          <p:cNvCxnSpPr/>
          <p:nvPr/>
        </p:nvCxnSpPr>
        <p:spPr>
          <a:xfrm>
            <a:off x="3546400" y="4177950"/>
            <a:ext cx="2653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web browser</a:t>
            </a:r>
            <a:r>
              <a:rPr lang="en-GB"/>
              <a:t> then makes a request for the web page.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407" name="Google Shape;1407;p5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does a web browser work?</a:t>
            </a:r>
            <a:endParaRPr/>
          </a:p>
        </p:txBody>
      </p:sp>
      <p:sp>
        <p:nvSpPr>
          <p:cNvPr id="1408" name="Google Shape;1408;p5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9" name="Google Shape;1409;p5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grpSp>
        <p:nvGrpSpPr>
          <p:cNvPr id="1410" name="Google Shape;1410;p51"/>
          <p:cNvGrpSpPr/>
          <p:nvPr/>
        </p:nvGrpSpPr>
        <p:grpSpPr>
          <a:xfrm>
            <a:off x="1153313" y="2765650"/>
            <a:ext cx="2411676" cy="1469600"/>
            <a:chOff x="2937075" y="3626025"/>
            <a:chExt cx="2411676" cy="1469600"/>
          </a:xfrm>
        </p:grpSpPr>
        <p:pic>
          <p:nvPicPr>
            <p:cNvPr id="1411" name="Google Shape;1411;p51"/>
            <p:cNvPicPr preferRelativeResize="0"/>
            <p:nvPr/>
          </p:nvPicPr>
          <p:blipFill rotWithShape="1">
            <a:blip r:embed="rId3">
              <a:alphaModFix/>
            </a:blip>
            <a:srcRect b="42825" l="7571" r="49277" t="6093"/>
            <a:stretch/>
          </p:blipFill>
          <p:spPr>
            <a:xfrm>
              <a:off x="3202875" y="3674650"/>
              <a:ext cx="1885975" cy="134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2" name="Google Shape;1412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37075" y="3626025"/>
              <a:ext cx="2411676" cy="146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3" name="Google Shape;1413;p51"/>
            <p:cNvSpPr txBox="1"/>
            <p:nvPr/>
          </p:nvSpPr>
          <p:spPr>
            <a:xfrm>
              <a:off x="3505642" y="3757914"/>
              <a:ext cx="153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raspberrypi.org</a:t>
              </a:r>
              <a:endParaRPr b="1" i="0" sz="8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1414" name="Google Shape;141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004" y="2310825"/>
            <a:ext cx="1157325" cy="1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51"/>
          <p:cNvSpPr txBox="1"/>
          <p:nvPr/>
        </p:nvSpPr>
        <p:spPr>
          <a:xfrm>
            <a:off x="5744363" y="4341900"/>
            <a:ext cx="19926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172.67.36.98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6" name="Google Shape;1416;p51"/>
          <p:cNvCxnSpPr/>
          <p:nvPr/>
        </p:nvCxnSpPr>
        <p:spPr>
          <a:xfrm>
            <a:off x="3546400" y="4177950"/>
            <a:ext cx="2653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17" name="Google Shape;1417;p51"/>
          <p:cNvSpPr/>
          <p:nvPr/>
        </p:nvSpPr>
        <p:spPr>
          <a:xfrm>
            <a:off x="3509975" y="2277225"/>
            <a:ext cx="2331900" cy="1008000"/>
          </a:xfrm>
          <a:prstGeom prst="wedgeRoundRectCallout">
            <a:avLst>
              <a:gd fmla="val -52953" name="adj1"/>
              <a:gd fmla="val 8052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Can I have a copy of the RaspberryPi.org homepage please?</a:t>
            </a:r>
            <a:endParaRPr b="0" i="0" sz="14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5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server will then check what has been requested and start to build a response.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423" name="Google Shape;1423;p5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does a web browser work?</a:t>
            </a:r>
            <a:endParaRPr/>
          </a:p>
        </p:txBody>
      </p:sp>
      <p:sp>
        <p:nvSpPr>
          <p:cNvPr id="1424" name="Google Shape;1424;p5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5" name="Google Shape;1425;p5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grpSp>
        <p:nvGrpSpPr>
          <p:cNvPr id="1426" name="Google Shape;1426;p52"/>
          <p:cNvGrpSpPr/>
          <p:nvPr/>
        </p:nvGrpSpPr>
        <p:grpSpPr>
          <a:xfrm>
            <a:off x="1153313" y="2765650"/>
            <a:ext cx="2411676" cy="1469600"/>
            <a:chOff x="2937075" y="3626025"/>
            <a:chExt cx="2411676" cy="1469600"/>
          </a:xfrm>
        </p:grpSpPr>
        <p:pic>
          <p:nvPicPr>
            <p:cNvPr id="1427" name="Google Shape;1427;p52"/>
            <p:cNvPicPr preferRelativeResize="0"/>
            <p:nvPr/>
          </p:nvPicPr>
          <p:blipFill rotWithShape="1">
            <a:blip r:embed="rId3">
              <a:alphaModFix/>
            </a:blip>
            <a:srcRect b="42825" l="7571" r="49277" t="6093"/>
            <a:stretch/>
          </p:blipFill>
          <p:spPr>
            <a:xfrm>
              <a:off x="3202875" y="3674650"/>
              <a:ext cx="1885975" cy="134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8" name="Google Shape;1428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37075" y="3626025"/>
              <a:ext cx="2411676" cy="146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9" name="Google Shape;1429;p52"/>
            <p:cNvSpPr txBox="1"/>
            <p:nvPr/>
          </p:nvSpPr>
          <p:spPr>
            <a:xfrm>
              <a:off x="3505642" y="3757914"/>
              <a:ext cx="153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raspberrypi.org</a:t>
              </a:r>
              <a:endParaRPr b="1" i="0" sz="8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1430" name="Google Shape;143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004" y="2310825"/>
            <a:ext cx="1157325" cy="1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52"/>
          <p:cNvSpPr txBox="1"/>
          <p:nvPr/>
        </p:nvSpPr>
        <p:spPr>
          <a:xfrm>
            <a:off x="5744363" y="4341900"/>
            <a:ext cx="19926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172.67.36.98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2" name="Google Shape;1432;p52"/>
          <p:cNvCxnSpPr/>
          <p:nvPr/>
        </p:nvCxnSpPr>
        <p:spPr>
          <a:xfrm>
            <a:off x="3546400" y="4177950"/>
            <a:ext cx="2653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33" name="Google Shape;1433;p52"/>
          <p:cNvSpPr/>
          <p:nvPr/>
        </p:nvSpPr>
        <p:spPr>
          <a:xfrm>
            <a:off x="3746800" y="2259025"/>
            <a:ext cx="2331900" cy="1008000"/>
          </a:xfrm>
          <a:prstGeom prst="wedgeRoundRectCallout">
            <a:avLst>
              <a:gd fmla="val 57031" name="adj1"/>
              <a:gd fmla="val 4578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Certainly, I will just get that for you. </a:t>
            </a:r>
            <a:endParaRPr b="0" i="0" sz="14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Web pages are typically built using a </a:t>
            </a:r>
            <a:r>
              <a:rPr b="1" lang="en-GB"/>
              <a:t>markup language</a:t>
            </a:r>
            <a:r>
              <a:rPr lang="en-GB"/>
              <a:t> known as </a:t>
            </a:r>
            <a:r>
              <a:rPr b="1" lang="en-GB"/>
              <a:t>HTML</a:t>
            </a:r>
            <a:r>
              <a:rPr lang="en-GB"/>
              <a:t>. The server will prepare the HTML required to build the web page in your browser.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439" name="Google Shape;1439;p5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does a web browser work?</a:t>
            </a:r>
            <a:endParaRPr/>
          </a:p>
        </p:txBody>
      </p:sp>
      <p:sp>
        <p:nvSpPr>
          <p:cNvPr id="1440" name="Google Shape;1440;p5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1" name="Google Shape;1441;p5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grpSp>
        <p:nvGrpSpPr>
          <p:cNvPr id="1442" name="Google Shape;1442;p53"/>
          <p:cNvGrpSpPr/>
          <p:nvPr/>
        </p:nvGrpSpPr>
        <p:grpSpPr>
          <a:xfrm>
            <a:off x="1153313" y="2765650"/>
            <a:ext cx="2411676" cy="1469600"/>
            <a:chOff x="2937075" y="3626025"/>
            <a:chExt cx="2411676" cy="1469600"/>
          </a:xfrm>
        </p:grpSpPr>
        <p:pic>
          <p:nvPicPr>
            <p:cNvPr id="1443" name="Google Shape;1443;p53"/>
            <p:cNvPicPr preferRelativeResize="0"/>
            <p:nvPr/>
          </p:nvPicPr>
          <p:blipFill rotWithShape="1">
            <a:blip r:embed="rId3">
              <a:alphaModFix/>
            </a:blip>
            <a:srcRect b="42825" l="7571" r="49277" t="6093"/>
            <a:stretch/>
          </p:blipFill>
          <p:spPr>
            <a:xfrm>
              <a:off x="3202875" y="3674650"/>
              <a:ext cx="1885975" cy="134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4" name="Google Shape;1444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37075" y="3626025"/>
              <a:ext cx="2411676" cy="146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5" name="Google Shape;1445;p53"/>
            <p:cNvSpPr txBox="1"/>
            <p:nvPr/>
          </p:nvSpPr>
          <p:spPr>
            <a:xfrm>
              <a:off x="3505642" y="3757914"/>
              <a:ext cx="153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raspberrypi.org</a:t>
              </a:r>
              <a:endParaRPr b="1" i="0" sz="8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1446" name="Google Shape;144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004" y="2310825"/>
            <a:ext cx="1157325" cy="1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53"/>
          <p:cNvSpPr txBox="1"/>
          <p:nvPr/>
        </p:nvSpPr>
        <p:spPr>
          <a:xfrm>
            <a:off x="5744363" y="4341900"/>
            <a:ext cx="19926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172.67.36.98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8" name="Google Shape;1448;p53"/>
          <p:cNvCxnSpPr/>
          <p:nvPr/>
        </p:nvCxnSpPr>
        <p:spPr>
          <a:xfrm>
            <a:off x="3546400" y="4177950"/>
            <a:ext cx="2653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49" name="Google Shape;1449;p53"/>
          <p:cNvSpPr txBox="1"/>
          <p:nvPr/>
        </p:nvSpPr>
        <p:spPr>
          <a:xfrm>
            <a:off x="7572550" y="2295450"/>
            <a:ext cx="136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450" name="Google Shape;1450;p53"/>
          <p:cNvCxnSpPr/>
          <p:nvPr/>
        </p:nvCxnSpPr>
        <p:spPr>
          <a:xfrm>
            <a:off x="7906525" y="2750900"/>
            <a:ext cx="619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1" name="Google Shape;1451;p53"/>
          <p:cNvCxnSpPr/>
          <p:nvPr/>
        </p:nvCxnSpPr>
        <p:spPr>
          <a:xfrm>
            <a:off x="7906525" y="2903300"/>
            <a:ext cx="619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5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It will then send that </a:t>
            </a:r>
            <a:r>
              <a:rPr b="1" lang="en-GB"/>
              <a:t>HTML</a:t>
            </a:r>
            <a:r>
              <a:rPr lang="en-GB"/>
              <a:t> page and any other files, like images to your computer.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457" name="Google Shape;1457;p5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does a web browser work?</a:t>
            </a:r>
            <a:endParaRPr/>
          </a:p>
        </p:txBody>
      </p:sp>
      <p:sp>
        <p:nvSpPr>
          <p:cNvPr id="1458" name="Google Shape;1458;p5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9" name="Google Shape;1459;p5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grpSp>
        <p:nvGrpSpPr>
          <p:cNvPr id="1460" name="Google Shape;1460;p54"/>
          <p:cNvGrpSpPr/>
          <p:nvPr/>
        </p:nvGrpSpPr>
        <p:grpSpPr>
          <a:xfrm>
            <a:off x="1153313" y="2765650"/>
            <a:ext cx="2411676" cy="1469600"/>
            <a:chOff x="2937075" y="3626025"/>
            <a:chExt cx="2411676" cy="1469600"/>
          </a:xfrm>
        </p:grpSpPr>
        <p:pic>
          <p:nvPicPr>
            <p:cNvPr id="1461" name="Google Shape;1461;p54"/>
            <p:cNvPicPr preferRelativeResize="0"/>
            <p:nvPr/>
          </p:nvPicPr>
          <p:blipFill rotWithShape="1">
            <a:blip r:embed="rId3">
              <a:alphaModFix/>
            </a:blip>
            <a:srcRect b="42825" l="7571" r="49277" t="6093"/>
            <a:stretch/>
          </p:blipFill>
          <p:spPr>
            <a:xfrm>
              <a:off x="3202875" y="3674650"/>
              <a:ext cx="1885975" cy="134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2" name="Google Shape;1462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37075" y="3626025"/>
              <a:ext cx="2411676" cy="146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3" name="Google Shape;1463;p54"/>
            <p:cNvSpPr txBox="1"/>
            <p:nvPr/>
          </p:nvSpPr>
          <p:spPr>
            <a:xfrm>
              <a:off x="3505642" y="3757914"/>
              <a:ext cx="153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-GB" sz="8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raspberrypi.org</a:t>
              </a:r>
              <a:endParaRPr b="1" i="0" sz="8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1464" name="Google Shape;146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004" y="2310825"/>
            <a:ext cx="1157325" cy="1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54"/>
          <p:cNvSpPr txBox="1"/>
          <p:nvPr/>
        </p:nvSpPr>
        <p:spPr>
          <a:xfrm>
            <a:off x="5744363" y="4341900"/>
            <a:ext cx="19926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172.67.36.98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6" name="Google Shape;1466;p54"/>
          <p:cNvCxnSpPr/>
          <p:nvPr/>
        </p:nvCxnSpPr>
        <p:spPr>
          <a:xfrm>
            <a:off x="3546400" y="4177950"/>
            <a:ext cx="2653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67" name="Google Shape;1467;p54"/>
          <p:cNvSpPr txBox="1"/>
          <p:nvPr/>
        </p:nvSpPr>
        <p:spPr>
          <a:xfrm>
            <a:off x="4141525" y="2520125"/>
            <a:ext cx="136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468" name="Google Shape;1468;p54"/>
          <p:cNvCxnSpPr/>
          <p:nvPr/>
        </p:nvCxnSpPr>
        <p:spPr>
          <a:xfrm>
            <a:off x="4475500" y="2975575"/>
            <a:ext cx="619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9" name="Google Shape;1469;p54"/>
          <p:cNvCxnSpPr/>
          <p:nvPr/>
        </p:nvCxnSpPr>
        <p:spPr>
          <a:xfrm>
            <a:off x="4475500" y="3127975"/>
            <a:ext cx="619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313" y="2765650"/>
            <a:ext cx="2411676" cy="1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5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browser then takes the </a:t>
            </a:r>
            <a:r>
              <a:rPr b="1" lang="en-GB"/>
              <a:t>HTML </a:t>
            </a:r>
            <a:r>
              <a:rPr lang="en-GB"/>
              <a:t>and builds the web page within your browser.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476" name="Google Shape;1476;p5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does a web browser work?</a:t>
            </a:r>
            <a:endParaRPr/>
          </a:p>
        </p:txBody>
      </p:sp>
      <p:sp>
        <p:nvSpPr>
          <p:cNvPr id="1477" name="Google Shape;1477;p5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8" name="Google Shape;1478;p5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479" name="Google Shape;147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2004" y="2310825"/>
            <a:ext cx="1157325" cy="1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55"/>
          <p:cNvSpPr txBox="1"/>
          <p:nvPr/>
        </p:nvSpPr>
        <p:spPr>
          <a:xfrm>
            <a:off x="5744363" y="4341900"/>
            <a:ext cx="19926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172.67.36.98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1" name="Google Shape;1481;p55"/>
          <p:cNvCxnSpPr/>
          <p:nvPr/>
        </p:nvCxnSpPr>
        <p:spPr>
          <a:xfrm>
            <a:off x="3546400" y="4177950"/>
            <a:ext cx="2653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82" name="Google Shape;1482;p55"/>
          <p:cNvSpPr txBox="1"/>
          <p:nvPr/>
        </p:nvSpPr>
        <p:spPr>
          <a:xfrm>
            <a:off x="1679063" y="2920925"/>
            <a:ext cx="1360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483" name="Google Shape;1483;p55"/>
          <p:cNvCxnSpPr/>
          <p:nvPr/>
        </p:nvCxnSpPr>
        <p:spPr>
          <a:xfrm>
            <a:off x="2013038" y="3376375"/>
            <a:ext cx="619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4" name="Google Shape;1484;p55"/>
          <p:cNvCxnSpPr/>
          <p:nvPr/>
        </p:nvCxnSpPr>
        <p:spPr>
          <a:xfrm>
            <a:off x="2013038" y="3528775"/>
            <a:ext cx="619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Google Shape;148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775" y="2799325"/>
            <a:ext cx="1895650" cy="12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313" y="2765650"/>
            <a:ext cx="2411676" cy="1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5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is then displayed as a fully functioning web page.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492" name="Google Shape;1492;p5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does a web browser work?</a:t>
            </a:r>
            <a:endParaRPr/>
          </a:p>
        </p:txBody>
      </p:sp>
      <p:sp>
        <p:nvSpPr>
          <p:cNvPr id="1493" name="Google Shape;1493;p5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4" name="Google Shape;1494;p5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495" name="Google Shape;149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004" y="2310825"/>
            <a:ext cx="1157325" cy="1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56"/>
          <p:cNvSpPr txBox="1"/>
          <p:nvPr/>
        </p:nvSpPr>
        <p:spPr>
          <a:xfrm>
            <a:off x="5744363" y="4341900"/>
            <a:ext cx="19926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172.67.36.98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7" name="Google Shape;1497;p56"/>
          <p:cNvCxnSpPr/>
          <p:nvPr/>
        </p:nvCxnSpPr>
        <p:spPr>
          <a:xfrm>
            <a:off x="3546400" y="4177950"/>
            <a:ext cx="2653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5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Websites can come in </a:t>
            </a:r>
            <a:r>
              <a:rPr b="1" lang="en-GB"/>
              <a:t>many </a:t>
            </a:r>
            <a:r>
              <a:rPr lang="en-GB"/>
              <a:t>different forms. They aren’t always a </a:t>
            </a:r>
            <a:r>
              <a:rPr b="1" lang="en-GB"/>
              <a:t>single, static page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They can also be </a:t>
            </a:r>
            <a:r>
              <a:rPr b="1" lang="en-GB"/>
              <a:t>dynamic</a:t>
            </a:r>
            <a:r>
              <a:rPr lang="en-GB"/>
              <a:t>. Dynamic pages can be made up of different elements taken from different web servers.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These elements can be based on your browsing history and tailored towards you.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03" name="Google Shape;1503;p5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Website differences</a:t>
            </a:r>
            <a:endParaRPr/>
          </a:p>
        </p:txBody>
      </p:sp>
      <p:sp>
        <p:nvSpPr>
          <p:cNvPr id="1504" name="Google Shape;1504;p5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5" name="Google Shape;1505;p5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internet is a </a:t>
            </a:r>
            <a:r>
              <a:rPr b="1" lang="en-GB"/>
              <a:t>global network</a:t>
            </a:r>
            <a:r>
              <a:rPr lang="en-GB"/>
              <a:t> of </a:t>
            </a:r>
            <a:r>
              <a:rPr b="1" lang="en-GB"/>
              <a:t>networks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It is an infrastructure that is used to share data and resources on a global scale. </a:t>
            </a:r>
            <a:endParaRPr/>
          </a:p>
        </p:txBody>
      </p:sp>
      <p:sp>
        <p:nvSpPr>
          <p:cNvPr id="198" name="Google Shape;198;p1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is the internet?</a:t>
            </a:r>
            <a:endParaRPr/>
          </a:p>
        </p:txBody>
      </p:sp>
      <p:sp>
        <p:nvSpPr>
          <p:cNvPr id="199" name="Google Shape;199;p1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0" name="Google Shape;200;p1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01" name="Google Shape;2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7175" y="1174974"/>
            <a:ext cx="3665926" cy="15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5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When you click on a video that you want to watch, the web page that appears in your browser is made up of </a:t>
            </a:r>
            <a:r>
              <a:rPr b="1" lang="en-GB"/>
              <a:t>different elements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11" name="Google Shape;1511;p5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An example: YouTube</a:t>
            </a:r>
            <a:endParaRPr/>
          </a:p>
        </p:txBody>
      </p:sp>
      <p:sp>
        <p:nvSpPr>
          <p:cNvPr id="1512" name="Google Shape;1512;p5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3" name="Google Shape;1513;p5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514" name="Google Shape;151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150" y="1240400"/>
            <a:ext cx="3720552" cy="22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5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top bar </a:t>
            </a:r>
            <a:r>
              <a:rPr lang="en-GB"/>
              <a:t>allows you to search for another video or access your account information.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20" name="Google Shape;1520;p5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An example: YouTube</a:t>
            </a:r>
            <a:endParaRPr/>
          </a:p>
        </p:txBody>
      </p:sp>
      <p:sp>
        <p:nvSpPr>
          <p:cNvPr id="1521" name="Google Shape;1521;p5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2" name="Google Shape;1522;p5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523" name="Google Shape;152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150" y="1240400"/>
            <a:ext cx="3720552" cy="22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59"/>
          <p:cNvSpPr/>
          <p:nvPr/>
        </p:nvSpPr>
        <p:spPr>
          <a:xfrm>
            <a:off x="5113125" y="1384550"/>
            <a:ext cx="3680100" cy="103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6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video</a:t>
            </a:r>
            <a:r>
              <a:rPr lang="en-GB"/>
              <a:t> element is streamed from one of thousands of servers.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30" name="Google Shape;1530;p6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An example: YouTube</a:t>
            </a:r>
            <a:endParaRPr/>
          </a:p>
        </p:txBody>
      </p:sp>
      <p:sp>
        <p:nvSpPr>
          <p:cNvPr id="1531" name="Google Shape;1531;p6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2" name="Google Shape;1532;p6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533" name="Google Shape;153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150" y="1240400"/>
            <a:ext cx="3720552" cy="22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60"/>
          <p:cNvSpPr/>
          <p:nvPr/>
        </p:nvSpPr>
        <p:spPr>
          <a:xfrm>
            <a:off x="5228325" y="1493850"/>
            <a:ext cx="2581200" cy="1451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comments will be linked to the video through the help of a powerful </a:t>
            </a:r>
            <a:r>
              <a:rPr b="1" lang="en-GB"/>
              <a:t>database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40" name="Google Shape;1540;p6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An example: YouTube</a:t>
            </a:r>
            <a:endParaRPr/>
          </a:p>
        </p:txBody>
      </p:sp>
      <p:sp>
        <p:nvSpPr>
          <p:cNvPr id="1541" name="Google Shape;1541;p6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2" name="Google Shape;1542;p6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543" name="Google Shape;154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150" y="1240400"/>
            <a:ext cx="3720552" cy="22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61"/>
          <p:cNvSpPr/>
          <p:nvPr/>
        </p:nvSpPr>
        <p:spPr>
          <a:xfrm>
            <a:off x="5257800" y="3141150"/>
            <a:ext cx="2533500" cy="314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6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view next thumbnails</a:t>
            </a:r>
            <a:r>
              <a:rPr lang="en-GB"/>
              <a:t> will be created using an </a:t>
            </a:r>
            <a:r>
              <a:rPr b="1" lang="en-GB"/>
              <a:t>algorithm </a:t>
            </a:r>
            <a:r>
              <a:rPr lang="en-GB"/>
              <a:t>based on your viewing habits and the habits of other viewers that have watched the same video.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50" name="Google Shape;1550;p6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An example: YouTube</a:t>
            </a:r>
            <a:endParaRPr/>
          </a:p>
        </p:txBody>
      </p:sp>
      <p:sp>
        <p:nvSpPr>
          <p:cNvPr id="1551" name="Google Shape;1551;p6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2" name="Google Shape;1552;p6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553" name="Google Shape;155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150" y="1240400"/>
            <a:ext cx="3720552" cy="22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62"/>
          <p:cNvSpPr/>
          <p:nvPr/>
        </p:nvSpPr>
        <p:spPr>
          <a:xfrm>
            <a:off x="7797225" y="1512075"/>
            <a:ext cx="886500" cy="1943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6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All of these elements are packaged together and delivered to your computer to be built by your web browser.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And it all happens in </a:t>
            </a:r>
            <a:r>
              <a:rPr b="1" lang="en-GB"/>
              <a:t>seconds</a:t>
            </a:r>
            <a:r>
              <a:rPr lang="en-GB"/>
              <a:t> (depending on your internet connection).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60" name="Google Shape;1560;p6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An example: YouTube</a:t>
            </a:r>
            <a:endParaRPr/>
          </a:p>
        </p:txBody>
      </p:sp>
      <p:sp>
        <p:nvSpPr>
          <p:cNvPr id="1561" name="Google Shape;1561;p6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2" name="Google Shape;1562;p6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563" name="Google Shape;156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2150" y="1240400"/>
            <a:ext cx="3720552" cy="22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63"/>
          <p:cNvSpPr/>
          <p:nvPr/>
        </p:nvSpPr>
        <p:spPr>
          <a:xfrm>
            <a:off x="7797225" y="1512075"/>
            <a:ext cx="886500" cy="1943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6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Use the </a:t>
            </a:r>
            <a:r>
              <a:rPr b="1" lang="en-GB"/>
              <a:t>activity 2 sheet</a:t>
            </a:r>
            <a:r>
              <a:rPr lang="en-GB"/>
              <a:t> to investigate a DNS server using a simulation in Packet Tracer.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70" name="Google Shape;1570;p6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Investigating DNS</a:t>
            </a:r>
            <a:endParaRPr/>
          </a:p>
        </p:txBody>
      </p:sp>
      <p:sp>
        <p:nvSpPr>
          <p:cNvPr id="1571" name="Google Shape;1571;p6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2" name="Google Shape;1572;p6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573" name="Google Shape;157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2025" y="1159075"/>
            <a:ext cx="3970676" cy="25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6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DNS server </a:t>
            </a:r>
            <a:r>
              <a:rPr b="1" lang="en-GB"/>
              <a:t>isn’t</a:t>
            </a:r>
            <a:r>
              <a:rPr lang="en-GB"/>
              <a:t> just </a:t>
            </a:r>
            <a:r>
              <a:rPr b="1" lang="en-GB"/>
              <a:t>one single server</a:t>
            </a:r>
            <a:r>
              <a:rPr lang="en-GB"/>
              <a:t>. There are thousands of DNS servers all around the world.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If your computer doesn’t know the IP address for the website that you need then it will try and find that IP address in the fastest way possible.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There is a process for this. </a:t>
            </a:r>
            <a:endParaRPr/>
          </a:p>
        </p:txBody>
      </p:sp>
      <p:sp>
        <p:nvSpPr>
          <p:cNvPr id="1579" name="Google Shape;1579;p6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Domain Name System: a further exploration</a:t>
            </a:r>
            <a:endParaRPr/>
          </a:p>
        </p:txBody>
      </p:sp>
      <p:sp>
        <p:nvSpPr>
          <p:cNvPr id="1580" name="Google Shape;1580;p6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1" name="Google Shape;1581;p6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grpSp>
        <p:nvGrpSpPr>
          <p:cNvPr id="1582" name="Google Shape;1582;p65"/>
          <p:cNvGrpSpPr/>
          <p:nvPr/>
        </p:nvGrpSpPr>
        <p:grpSpPr>
          <a:xfrm>
            <a:off x="4736590" y="1338555"/>
            <a:ext cx="932354" cy="568148"/>
            <a:chOff x="2937075" y="3626025"/>
            <a:chExt cx="2411676" cy="1469600"/>
          </a:xfrm>
        </p:grpSpPr>
        <p:pic>
          <p:nvPicPr>
            <p:cNvPr id="1583" name="Google Shape;1583;p65"/>
            <p:cNvPicPr preferRelativeResize="0"/>
            <p:nvPr/>
          </p:nvPicPr>
          <p:blipFill rotWithShape="1">
            <a:blip r:embed="rId3">
              <a:alphaModFix/>
            </a:blip>
            <a:srcRect b="42825" l="7571" r="49277" t="6093"/>
            <a:stretch/>
          </p:blipFill>
          <p:spPr>
            <a:xfrm>
              <a:off x="3202875" y="3674650"/>
              <a:ext cx="1885975" cy="134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4" name="Google Shape;1584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37075" y="3626025"/>
              <a:ext cx="2411676" cy="1469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6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First it checks with your </a:t>
            </a:r>
            <a:r>
              <a:rPr b="1" lang="en-GB"/>
              <a:t>ISP’s</a:t>
            </a:r>
            <a:r>
              <a:rPr lang="en-GB"/>
              <a:t> DNS server.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For example,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Sky Broadband has two DNS servers that store the most commonly visited website </a:t>
            </a:r>
            <a:r>
              <a:rPr b="1" lang="en-GB"/>
              <a:t>IP addresses</a:t>
            </a:r>
            <a:r>
              <a:rPr lang="en-GB"/>
              <a:t> that their customers view. </a:t>
            </a:r>
            <a:endParaRPr/>
          </a:p>
        </p:txBody>
      </p:sp>
      <p:sp>
        <p:nvSpPr>
          <p:cNvPr id="1590" name="Google Shape;1590;p6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Domain Name System: a further exploration</a:t>
            </a:r>
            <a:endParaRPr/>
          </a:p>
        </p:txBody>
      </p:sp>
      <p:sp>
        <p:nvSpPr>
          <p:cNvPr id="1591" name="Google Shape;1591;p6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2" name="Google Shape;1592;p6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grpSp>
        <p:nvGrpSpPr>
          <p:cNvPr id="1593" name="Google Shape;1593;p66"/>
          <p:cNvGrpSpPr/>
          <p:nvPr/>
        </p:nvGrpSpPr>
        <p:grpSpPr>
          <a:xfrm>
            <a:off x="4736590" y="1338555"/>
            <a:ext cx="932354" cy="568148"/>
            <a:chOff x="2937075" y="3626025"/>
            <a:chExt cx="2411676" cy="1469600"/>
          </a:xfrm>
        </p:grpSpPr>
        <p:pic>
          <p:nvPicPr>
            <p:cNvPr id="1594" name="Google Shape;1594;p66"/>
            <p:cNvPicPr preferRelativeResize="0"/>
            <p:nvPr/>
          </p:nvPicPr>
          <p:blipFill rotWithShape="1">
            <a:blip r:embed="rId3">
              <a:alphaModFix/>
            </a:blip>
            <a:srcRect b="42825" l="7571" r="49277" t="6093"/>
            <a:stretch/>
          </p:blipFill>
          <p:spPr>
            <a:xfrm>
              <a:off x="3202875" y="3674650"/>
              <a:ext cx="1885975" cy="134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37075" y="3626025"/>
              <a:ext cx="2411676" cy="146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6" name="Google Shape;159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8300" y="1338548"/>
            <a:ext cx="311700" cy="5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5151" y="1338547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66"/>
          <p:cNvSpPr txBox="1"/>
          <p:nvPr/>
        </p:nvSpPr>
        <p:spPr>
          <a:xfrm>
            <a:off x="6086850" y="2520150"/>
            <a:ext cx="19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Sky broadband DNS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599" name="Google Shape;1599;p66"/>
          <p:cNvCxnSpPr>
            <a:stCxn id="1598" idx="0"/>
            <a:endCxn id="1600" idx="2"/>
          </p:cNvCxnSpPr>
          <p:nvPr/>
        </p:nvCxnSpPr>
        <p:spPr>
          <a:xfrm flipH="1" rot="5400000">
            <a:off x="6602250" y="2082150"/>
            <a:ext cx="279300" cy="596700"/>
          </a:xfrm>
          <a:prstGeom prst="curvedConnector3">
            <a:avLst>
              <a:gd fmla="val 5001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01" name="Google Shape;1601;p66"/>
          <p:cNvCxnSpPr>
            <a:stCxn id="1598" idx="0"/>
            <a:endCxn id="1602" idx="2"/>
          </p:cNvCxnSpPr>
          <p:nvPr/>
        </p:nvCxnSpPr>
        <p:spPr>
          <a:xfrm rot="-5400000">
            <a:off x="7161000" y="2120100"/>
            <a:ext cx="279300" cy="520800"/>
          </a:xfrm>
          <a:prstGeom prst="curvedConnector3">
            <a:avLst>
              <a:gd fmla="val 5001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00" name="Google Shape;1600;p66"/>
          <p:cNvSpPr txBox="1"/>
          <p:nvPr/>
        </p:nvSpPr>
        <p:spPr>
          <a:xfrm>
            <a:off x="5880525" y="193295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Sky Primary DNS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02" name="Google Shape;1602;p66"/>
          <p:cNvSpPr txBox="1"/>
          <p:nvPr/>
        </p:nvSpPr>
        <p:spPr>
          <a:xfrm>
            <a:off x="6935800" y="1932950"/>
            <a:ext cx="125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Sky Secondary DNS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6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If the website’s IP address can not be found here then it checks the fastest available </a:t>
            </a:r>
            <a:r>
              <a:rPr b="1" lang="en-GB"/>
              <a:t>root DNS server</a:t>
            </a:r>
            <a:r>
              <a:rPr lang="en-GB"/>
              <a:t>. </a:t>
            </a:r>
            <a:endParaRPr/>
          </a:p>
        </p:txBody>
      </p:sp>
      <p:sp>
        <p:nvSpPr>
          <p:cNvPr id="1608" name="Google Shape;1608;p6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Domain Name System: a further exploration</a:t>
            </a:r>
            <a:endParaRPr/>
          </a:p>
        </p:txBody>
      </p:sp>
      <p:sp>
        <p:nvSpPr>
          <p:cNvPr id="1609" name="Google Shape;1609;p6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0" name="Google Shape;1610;p6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grpSp>
        <p:nvGrpSpPr>
          <p:cNvPr id="1611" name="Google Shape;1611;p67"/>
          <p:cNvGrpSpPr/>
          <p:nvPr/>
        </p:nvGrpSpPr>
        <p:grpSpPr>
          <a:xfrm>
            <a:off x="4736590" y="1338555"/>
            <a:ext cx="932354" cy="568148"/>
            <a:chOff x="2937075" y="3626025"/>
            <a:chExt cx="2411676" cy="1469600"/>
          </a:xfrm>
        </p:grpSpPr>
        <p:pic>
          <p:nvPicPr>
            <p:cNvPr id="1612" name="Google Shape;1612;p67"/>
            <p:cNvPicPr preferRelativeResize="0"/>
            <p:nvPr/>
          </p:nvPicPr>
          <p:blipFill rotWithShape="1">
            <a:blip r:embed="rId3">
              <a:alphaModFix/>
            </a:blip>
            <a:srcRect b="42825" l="7571" r="49277" t="6093"/>
            <a:stretch/>
          </p:blipFill>
          <p:spPr>
            <a:xfrm>
              <a:off x="3202875" y="3674650"/>
              <a:ext cx="1885975" cy="134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3" name="Google Shape;1613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37075" y="3626025"/>
              <a:ext cx="2411676" cy="146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4" name="Google Shape;1614;p67"/>
          <p:cNvSpPr/>
          <p:nvPr/>
        </p:nvSpPr>
        <p:spPr>
          <a:xfrm>
            <a:off x="7945800" y="1001975"/>
            <a:ext cx="932400" cy="568200"/>
          </a:xfrm>
          <a:prstGeom prst="wedgeRoundRectCallout">
            <a:avLst>
              <a:gd fmla="val -64515" name="adj1"/>
              <a:gd fmla="val 7289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No idea!</a:t>
            </a:r>
            <a:endParaRPr b="0" i="0" sz="14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5" name="Google Shape;1615;p67"/>
          <p:cNvSpPr txBox="1"/>
          <p:nvPr/>
        </p:nvSpPr>
        <p:spPr>
          <a:xfrm>
            <a:off x="6477150" y="2932675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Root DNS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16" name="Google Shape;1616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8300" y="1338548"/>
            <a:ext cx="311700" cy="5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5151" y="1338547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67"/>
          <p:cNvSpPr txBox="1"/>
          <p:nvPr/>
        </p:nvSpPr>
        <p:spPr>
          <a:xfrm>
            <a:off x="5880525" y="193295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Sky Primary DNS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9" name="Google Shape;1619;p67"/>
          <p:cNvSpPr txBox="1"/>
          <p:nvPr/>
        </p:nvSpPr>
        <p:spPr>
          <a:xfrm>
            <a:off x="6935800" y="1932950"/>
            <a:ext cx="125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Sky Secondary DNS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20" name="Google Shape;1620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4400" y="2327573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67"/>
          <p:cNvSpPr txBox="1"/>
          <p:nvPr/>
        </p:nvSpPr>
        <p:spPr>
          <a:xfrm>
            <a:off x="6086850" y="3418875"/>
            <a:ext cx="19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Root DNS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622" name="Google Shape;1622;p67"/>
          <p:cNvCxnSpPr>
            <a:stCxn id="1621" idx="0"/>
            <a:endCxn id="1615" idx="2"/>
          </p:cNvCxnSpPr>
          <p:nvPr/>
        </p:nvCxnSpPr>
        <p:spPr>
          <a:xfrm rot="-5400000">
            <a:off x="6951300" y="3329325"/>
            <a:ext cx="178500" cy="6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first workable prototype of the internet occurred in the 1960s as part of an American defense department called </a:t>
            </a:r>
            <a:r>
              <a:rPr b="1" lang="en-GB"/>
              <a:t>ARPA </a:t>
            </a:r>
            <a:r>
              <a:rPr lang="en-GB"/>
              <a:t>(Advanced Research Projects Agency).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They wanted to create a </a:t>
            </a:r>
            <a:r>
              <a:rPr b="1" lang="en-GB"/>
              <a:t>network</a:t>
            </a:r>
            <a:r>
              <a:rPr lang="en-GB"/>
              <a:t> that could survive a nuclear attack.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07" name="Google Shape;207;p1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did it start?</a:t>
            </a:r>
            <a:endParaRPr/>
          </a:p>
        </p:txBody>
      </p:sp>
      <p:sp>
        <p:nvSpPr>
          <p:cNvPr id="208" name="Google Shape;208;p1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p1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10" name="Google Shape;21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7866" y="1023200"/>
            <a:ext cx="2464772" cy="30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6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root DNS server</a:t>
            </a:r>
            <a:r>
              <a:rPr lang="en-GB"/>
              <a:t> is at the very top of the DNS server hierarchy.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It knows the location of all of the </a:t>
            </a:r>
            <a:r>
              <a:rPr b="1" lang="en-GB"/>
              <a:t>DNS servers</a:t>
            </a:r>
            <a:r>
              <a:rPr lang="en-GB"/>
              <a:t> on the </a:t>
            </a:r>
            <a:r>
              <a:rPr b="1" lang="en-GB"/>
              <a:t>top level domain</a:t>
            </a:r>
            <a:r>
              <a:rPr lang="en-GB"/>
              <a:t> (TLD).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28" name="Google Shape;1628;p6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Domain Name System: a further exploration</a:t>
            </a:r>
            <a:endParaRPr/>
          </a:p>
        </p:txBody>
      </p:sp>
      <p:sp>
        <p:nvSpPr>
          <p:cNvPr id="1629" name="Google Shape;1629;p6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0" name="Google Shape;1630;p6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631" name="Google Shape;1631;p68"/>
          <p:cNvSpPr txBox="1"/>
          <p:nvPr/>
        </p:nvSpPr>
        <p:spPr>
          <a:xfrm>
            <a:off x="6477150" y="1865875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Root DNS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32" name="Google Shape;163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4400" y="1260773"/>
            <a:ext cx="311700" cy="518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6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top level domain</a:t>
            </a:r>
            <a:r>
              <a:rPr lang="en-GB"/>
              <a:t> (TLD) contains IP addresses for specific domain name extensions such as </a:t>
            </a:r>
            <a:r>
              <a:rPr b="1" lang="en-GB"/>
              <a:t>.com</a:t>
            </a:r>
            <a:r>
              <a:rPr lang="en-GB"/>
              <a:t> and </a:t>
            </a:r>
            <a:r>
              <a:rPr b="1" lang="en-GB"/>
              <a:t>.uk</a:t>
            </a:r>
            <a:r>
              <a:rPr lang="en-GB"/>
              <a:t>. </a:t>
            </a:r>
            <a:endParaRPr/>
          </a:p>
        </p:txBody>
      </p:sp>
      <p:sp>
        <p:nvSpPr>
          <p:cNvPr id="1638" name="Google Shape;1638;p6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Domain Name System: a further exploration</a:t>
            </a:r>
            <a:endParaRPr/>
          </a:p>
        </p:txBody>
      </p:sp>
      <p:sp>
        <p:nvSpPr>
          <p:cNvPr id="1639" name="Google Shape;1639;p6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40" name="Google Shape;1640;p6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641" name="Google Shape;1641;p69"/>
          <p:cNvSpPr txBox="1"/>
          <p:nvPr/>
        </p:nvSpPr>
        <p:spPr>
          <a:xfrm>
            <a:off x="6477150" y="1865875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Root DNS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42" name="Google Shape;164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4400" y="1260773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69"/>
          <p:cNvSpPr txBox="1"/>
          <p:nvPr/>
        </p:nvSpPr>
        <p:spPr>
          <a:xfrm>
            <a:off x="4960650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.com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44" name="Google Shape;164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900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69"/>
          <p:cNvSpPr txBox="1"/>
          <p:nvPr/>
        </p:nvSpPr>
        <p:spPr>
          <a:xfrm>
            <a:off x="594647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.uk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46" name="Google Shape;164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372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69"/>
          <p:cNvSpPr txBox="1"/>
          <p:nvPr/>
        </p:nvSpPr>
        <p:spPr>
          <a:xfrm>
            <a:off x="684187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.net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48" name="Google Shape;164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912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69"/>
          <p:cNvSpPr txBox="1"/>
          <p:nvPr/>
        </p:nvSpPr>
        <p:spPr>
          <a:xfrm>
            <a:off x="777982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.info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50" name="Google Shape;165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707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69"/>
          <p:cNvSpPr txBox="1"/>
          <p:nvPr/>
        </p:nvSpPr>
        <p:spPr>
          <a:xfrm>
            <a:off x="6086850" y="3370300"/>
            <a:ext cx="19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Top level domain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652" name="Google Shape;1652;p69"/>
          <p:cNvCxnSpPr>
            <a:stCxn id="1651" idx="0"/>
            <a:endCxn id="1643" idx="2"/>
          </p:cNvCxnSpPr>
          <p:nvPr/>
        </p:nvCxnSpPr>
        <p:spPr>
          <a:xfrm flipH="1" rot="5400000">
            <a:off x="6157650" y="2487700"/>
            <a:ext cx="248700" cy="151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3" name="Google Shape;1653;p69"/>
          <p:cNvCxnSpPr>
            <a:stCxn id="1651" idx="0"/>
            <a:endCxn id="1645" idx="2"/>
          </p:cNvCxnSpPr>
          <p:nvPr/>
        </p:nvCxnSpPr>
        <p:spPr>
          <a:xfrm flipH="1" rot="5400000">
            <a:off x="6650550" y="2980600"/>
            <a:ext cx="248700" cy="53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4" name="Google Shape;1654;p69"/>
          <p:cNvCxnSpPr>
            <a:stCxn id="1651" idx="0"/>
            <a:endCxn id="1647" idx="2"/>
          </p:cNvCxnSpPr>
          <p:nvPr/>
        </p:nvCxnSpPr>
        <p:spPr>
          <a:xfrm rot="-5400000">
            <a:off x="7098300" y="3063550"/>
            <a:ext cx="248700" cy="364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5" name="Google Shape;1655;p69"/>
          <p:cNvCxnSpPr>
            <a:stCxn id="1651" idx="0"/>
            <a:endCxn id="1649" idx="2"/>
          </p:cNvCxnSpPr>
          <p:nvPr/>
        </p:nvCxnSpPr>
        <p:spPr>
          <a:xfrm rot="-5400000">
            <a:off x="7567200" y="2594650"/>
            <a:ext cx="248700" cy="1302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7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If the computer is trying to access the </a:t>
            </a:r>
            <a:r>
              <a:rPr b="1" lang="en-GB"/>
              <a:t>IP address</a:t>
            </a:r>
            <a:r>
              <a:rPr lang="en-GB"/>
              <a:t> for a </a:t>
            </a:r>
            <a:r>
              <a:rPr b="1" lang="en-GB"/>
              <a:t>.com</a:t>
            </a:r>
            <a:r>
              <a:rPr lang="en-GB"/>
              <a:t> URL then it will go to the </a:t>
            </a:r>
            <a:r>
              <a:rPr b="1" lang="en-GB"/>
              <a:t>.com TLD server</a:t>
            </a:r>
            <a:r>
              <a:rPr lang="en-GB"/>
              <a:t>. </a:t>
            </a:r>
            <a:endParaRPr/>
          </a:p>
        </p:txBody>
      </p:sp>
      <p:sp>
        <p:nvSpPr>
          <p:cNvPr id="1661" name="Google Shape;1661;p7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Domain Name System: a further exploration</a:t>
            </a:r>
            <a:endParaRPr/>
          </a:p>
        </p:txBody>
      </p:sp>
      <p:sp>
        <p:nvSpPr>
          <p:cNvPr id="1662" name="Google Shape;1662;p7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3" name="Google Shape;1663;p7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664" name="Google Shape;1664;p70"/>
          <p:cNvSpPr txBox="1"/>
          <p:nvPr/>
        </p:nvSpPr>
        <p:spPr>
          <a:xfrm>
            <a:off x="6477150" y="1865875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Root DNS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65" name="Google Shape;166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4400" y="1260773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70"/>
          <p:cNvSpPr txBox="1"/>
          <p:nvPr/>
        </p:nvSpPr>
        <p:spPr>
          <a:xfrm>
            <a:off x="4960650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.com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67" name="Google Shape;166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900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70"/>
          <p:cNvSpPr txBox="1"/>
          <p:nvPr/>
        </p:nvSpPr>
        <p:spPr>
          <a:xfrm>
            <a:off x="594647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.uk</a:t>
            </a:r>
            <a:endParaRPr b="0" i="0" sz="800" u="none" cap="none" strike="noStrike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69" name="Google Shape;1669;p7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635372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70"/>
          <p:cNvSpPr txBox="1"/>
          <p:nvPr/>
        </p:nvSpPr>
        <p:spPr>
          <a:xfrm>
            <a:off x="684187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.net</a:t>
            </a:r>
            <a:endParaRPr b="0" i="0" sz="800" u="none" cap="none" strike="noStrike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71" name="Google Shape;1671;p7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724912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70"/>
          <p:cNvSpPr txBox="1"/>
          <p:nvPr/>
        </p:nvSpPr>
        <p:spPr>
          <a:xfrm>
            <a:off x="777982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.info</a:t>
            </a:r>
            <a:endParaRPr b="0" i="0" sz="800" u="none" cap="none" strike="noStrike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73" name="Google Shape;1673;p7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818707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7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.com TLD server</a:t>
            </a:r>
            <a:r>
              <a:rPr lang="en-GB"/>
              <a:t> will then have a list of all of the </a:t>
            </a:r>
            <a:r>
              <a:rPr b="1" lang="en-GB"/>
              <a:t>authoritative name servers</a:t>
            </a:r>
            <a:r>
              <a:rPr lang="en-GB"/>
              <a:t> (ANS).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These are the web servers that use a </a:t>
            </a:r>
            <a:r>
              <a:rPr b="1" lang="en-GB"/>
              <a:t>.com</a:t>
            </a:r>
            <a:r>
              <a:rPr lang="en-GB"/>
              <a:t> extension.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For example,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>
                <a:solidFill>
                  <a:schemeClr val="hlink"/>
                </a:solidFill>
                <a:uFill>
                  <a:noFill/>
                </a:uFill>
                <a:hlinkClick r:id="rId3"/>
              </a:rPr>
              <a:t>www.google.com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www.youtube.com </a:t>
            </a:r>
            <a:endParaRPr/>
          </a:p>
        </p:txBody>
      </p:sp>
      <p:sp>
        <p:nvSpPr>
          <p:cNvPr id="1679" name="Google Shape;1679;p7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Domain Name System: a further exploration</a:t>
            </a:r>
            <a:endParaRPr/>
          </a:p>
        </p:txBody>
      </p:sp>
      <p:sp>
        <p:nvSpPr>
          <p:cNvPr id="1680" name="Google Shape;1680;p7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1" name="Google Shape;1681;p7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682" name="Google Shape;1682;p71"/>
          <p:cNvSpPr txBox="1"/>
          <p:nvPr/>
        </p:nvSpPr>
        <p:spPr>
          <a:xfrm>
            <a:off x="6477150" y="1865875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Root DNS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83" name="Google Shape;168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4400" y="1260773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71"/>
          <p:cNvSpPr txBox="1"/>
          <p:nvPr/>
        </p:nvSpPr>
        <p:spPr>
          <a:xfrm>
            <a:off x="4960650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.com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85" name="Google Shape;168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900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71"/>
          <p:cNvSpPr txBox="1"/>
          <p:nvPr/>
        </p:nvSpPr>
        <p:spPr>
          <a:xfrm>
            <a:off x="594647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.uk</a:t>
            </a:r>
            <a:endParaRPr b="0" i="0" sz="800" u="none" cap="none" strike="noStrike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87" name="Google Shape;1687;p71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>
            <a:off x="635372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71"/>
          <p:cNvSpPr txBox="1"/>
          <p:nvPr/>
        </p:nvSpPr>
        <p:spPr>
          <a:xfrm>
            <a:off x="684187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.net</a:t>
            </a:r>
            <a:endParaRPr b="0" i="0" sz="800" u="none" cap="none" strike="noStrike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89" name="Google Shape;1689;p71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>
            <a:off x="724912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71"/>
          <p:cNvSpPr txBox="1"/>
          <p:nvPr/>
        </p:nvSpPr>
        <p:spPr>
          <a:xfrm>
            <a:off x="777982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.info</a:t>
            </a:r>
            <a:endParaRPr b="0" i="0" sz="800" u="none" cap="none" strike="noStrike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91" name="Google Shape;1691;p71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>
            <a:off x="818707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71"/>
          <p:cNvSpPr txBox="1"/>
          <p:nvPr/>
        </p:nvSpPr>
        <p:spPr>
          <a:xfrm>
            <a:off x="4960650" y="3913525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google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93" name="Google Shape;169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900" y="3308423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71"/>
          <p:cNvSpPr txBox="1"/>
          <p:nvPr/>
        </p:nvSpPr>
        <p:spPr>
          <a:xfrm>
            <a:off x="6086850" y="3913525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youtube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95" name="Google Shape;169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4100" y="3308423"/>
            <a:ext cx="311700" cy="518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7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authoritative name servers</a:t>
            </a:r>
            <a:r>
              <a:rPr lang="en-GB"/>
              <a:t> (ANS) for Google will be able to tell your computer the </a:t>
            </a:r>
            <a:r>
              <a:rPr b="1" lang="en-GB"/>
              <a:t>IP address</a:t>
            </a:r>
            <a:r>
              <a:rPr lang="en-GB"/>
              <a:t> for </a:t>
            </a:r>
            <a:r>
              <a:rPr b="1" lang="en-GB"/>
              <a:t>google.com</a:t>
            </a:r>
            <a:r>
              <a:rPr lang="en-GB"/>
              <a:t>. </a:t>
            </a:r>
            <a:endParaRPr/>
          </a:p>
        </p:txBody>
      </p:sp>
      <p:sp>
        <p:nvSpPr>
          <p:cNvPr id="1701" name="Google Shape;1701;p7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Domain Name System: a further exploration</a:t>
            </a:r>
            <a:endParaRPr/>
          </a:p>
        </p:txBody>
      </p:sp>
      <p:sp>
        <p:nvSpPr>
          <p:cNvPr id="1702" name="Google Shape;1702;p7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3" name="Google Shape;1703;p7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704" name="Google Shape;1704;p72"/>
          <p:cNvSpPr txBox="1"/>
          <p:nvPr/>
        </p:nvSpPr>
        <p:spPr>
          <a:xfrm>
            <a:off x="6477150" y="1865875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Root DNS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05" name="Google Shape;170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4400" y="1260773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72"/>
          <p:cNvSpPr txBox="1"/>
          <p:nvPr/>
        </p:nvSpPr>
        <p:spPr>
          <a:xfrm>
            <a:off x="4960650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.com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07" name="Google Shape;170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900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72"/>
          <p:cNvSpPr txBox="1"/>
          <p:nvPr/>
        </p:nvSpPr>
        <p:spPr>
          <a:xfrm>
            <a:off x="594647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.uk</a:t>
            </a:r>
            <a:endParaRPr b="0" i="0" sz="800" u="none" cap="none" strike="noStrike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09" name="Google Shape;1709;p7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635372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72"/>
          <p:cNvSpPr txBox="1"/>
          <p:nvPr/>
        </p:nvSpPr>
        <p:spPr>
          <a:xfrm>
            <a:off x="684187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.net</a:t>
            </a:r>
            <a:endParaRPr b="0" i="0" sz="800" u="none" cap="none" strike="noStrike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11" name="Google Shape;1711;p7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724912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72"/>
          <p:cNvSpPr txBox="1"/>
          <p:nvPr/>
        </p:nvSpPr>
        <p:spPr>
          <a:xfrm>
            <a:off x="7779825" y="2813800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.info</a:t>
            </a:r>
            <a:endParaRPr b="0" i="0" sz="800" u="none" cap="none" strike="noStrike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13" name="Google Shape;1713;p7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8187075" y="2208698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72"/>
          <p:cNvSpPr txBox="1"/>
          <p:nvPr/>
        </p:nvSpPr>
        <p:spPr>
          <a:xfrm>
            <a:off x="4960650" y="3913525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google</a:t>
            </a:r>
            <a:endParaRPr b="0" i="0" sz="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15" name="Google Shape;171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900" y="3308423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72"/>
          <p:cNvSpPr txBox="1"/>
          <p:nvPr/>
        </p:nvSpPr>
        <p:spPr>
          <a:xfrm>
            <a:off x="6086850" y="3913525"/>
            <a:ext cx="112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youtube</a:t>
            </a:r>
            <a:endParaRPr b="0" i="0" sz="800" u="none" cap="none" strike="noStrike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17" name="Google Shape;1717;p72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6494100" y="3308423"/>
            <a:ext cx="311700" cy="51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72"/>
          <p:cNvSpPr/>
          <p:nvPr/>
        </p:nvSpPr>
        <p:spPr>
          <a:xfrm>
            <a:off x="3358450" y="3104450"/>
            <a:ext cx="1559400" cy="809100"/>
          </a:xfrm>
          <a:prstGeom prst="wedgeRoundRectCallout">
            <a:avLst>
              <a:gd fmla="val 69900" name="adj1"/>
              <a:gd fmla="val 1714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 know it! It’s </a:t>
            </a:r>
            <a:endParaRPr b="0" i="0" sz="14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8.8.8.8</a:t>
            </a:r>
            <a:endParaRPr b="0"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7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structure</a:t>
            </a:r>
            <a:r>
              <a:rPr lang="en-GB"/>
              <a:t> of the URL is used to find the DNS server that can locate the website’s IP address. </a:t>
            </a:r>
            <a:endParaRPr/>
          </a:p>
        </p:txBody>
      </p:sp>
      <p:sp>
        <p:nvSpPr>
          <p:cNvPr id="1724" name="Google Shape;1724;p7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URL structure</a:t>
            </a:r>
            <a:endParaRPr/>
          </a:p>
        </p:txBody>
      </p:sp>
      <p:sp>
        <p:nvSpPr>
          <p:cNvPr id="1725" name="Google Shape;1725;p7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6" name="Google Shape;1726;p7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727" name="Google Shape;1727;p73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www.google.co.uk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7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First it goes to </a:t>
            </a:r>
            <a:r>
              <a:rPr b="1" lang="en-GB"/>
              <a:t>the root</a:t>
            </a:r>
            <a:r>
              <a:rPr lang="en-GB"/>
              <a:t>. Which is actually a hidden </a:t>
            </a:r>
            <a:r>
              <a:rPr b="1" lang="en-GB"/>
              <a:t>.</a:t>
            </a:r>
            <a:r>
              <a:rPr lang="en-GB"/>
              <a:t> at the end of the URL.  </a:t>
            </a:r>
            <a:endParaRPr/>
          </a:p>
        </p:txBody>
      </p:sp>
      <p:sp>
        <p:nvSpPr>
          <p:cNvPr id="1733" name="Google Shape;1733;p7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URL structure</a:t>
            </a:r>
            <a:endParaRPr/>
          </a:p>
        </p:txBody>
      </p:sp>
      <p:sp>
        <p:nvSpPr>
          <p:cNvPr id="1734" name="Google Shape;1734;p7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5" name="Google Shape;1735;p7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736" name="Google Shape;1736;p74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www.google.co.uk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7" name="Google Shape;1737;p74"/>
          <p:cNvSpPr/>
          <p:nvPr/>
        </p:nvSpPr>
        <p:spPr>
          <a:xfrm>
            <a:off x="7906525" y="1289300"/>
            <a:ext cx="66900" cy="243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74"/>
          <p:cNvSpPr txBox="1"/>
          <p:nvPr/>
        </p:nvSpPr>
        <p:spPr>
          <a:xfrm>
            <a:off x="7238125" y="2192800"/>
            <a:ext cx="140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root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9" name="Google Shape;1739;p74"/>
          <p:cNvCxnSpPr>
            <a:stCxn id="1738" idx="0"/>
            <a:endCxn id="1737" idx="2"/>
          </p:cNvCxnSpPr>
          <p:nvPr/>
        </p:nvCxnSpPr>
        <p:spPr>
          <a:xfrm rot="-5400000">
            <a:off x="7609975" y="1862200"/>
            <a:ext cx="660600" cy="6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7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Next, it checks the </a:t>
            </a:r>
            <a:r>
              <a:rPr b="1" lang="en-GB"/>
              <a:t>top level domain</a:t>
            </a:r>
            <a:r>
              <a:rPr lang="en-GB"/>
              <a:t> (TLD). </a:t>
            </a:r>
            <a:endParaRPr/>
          </a:p>
        </p:txBody>
      </p:sp>
      <p:sp>
        <p:nvSpPr>
          <p:cNvPr id="1745" name="Google Shape;1745;p7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URL structure</a:t>
            </a:r>
            <a:endParaRPr/>
          </a:p>
        </p:txBody>
      </p:sp>
      <p:sp>
        <p:nvSpPr>
          <p:cNvPr id="1746" name="Google Shape;1746;p7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47" name="Google Shape;1747;p7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748" name="Google Shape;1748;p75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www.google.co.uk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9" name="Google Shape;1749;p75"/>
          <p:cNvSpPr/>
          <p:nvPr/>
        </p:nvSpPr>
        <p:spPr>
          <a:xfrm>
            <a:off x="7493600" y="1289300"/>
            <a:ext cx="431100" cy="243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75"/>
          <p:cNvSpPr txBox="1"/>
          <p:nvPr/>
        </p:nvSpPr>
        <p:spPr>
          <a:xfrm>
            <a:off x="7007300" y="2192800"/>
            <a:ext cx="140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1" name="Google Shape;1751;p75"/>
          <p:cNvCxnSpPr>
            <a:stCxn id="1750" idx="0"/>
            <a:endCxn id="1749" idx="2"/>
          </p:cNvCxnSpPr>
          <p:nvPr/>
        </p:nvCxnSpPr>
        <p:spPr>
          <a:xfrm rot="-5400000">
            <a:off x="7379150" y="1862200"/>
            <a:ext cx="660600" cy="6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7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Then it moves down the structure to find the DNS servers for </a:t>
            </a:r>
            <a:r>
              <a:rPr b="1" lang="en-GB"/>
              <a:t>.co</a:t>
            </a:r>
            <a:r>
              <a:rPr lang="en-GB"/>
              <a:t>.</a:t>
            </a:r>
            <a:endParaRPr/>
          </a:p>
        </p:txBody>
      </p:sp>
      <p:sp>
        <p:nvSpPr>
          <p:cNvPr id="1757" name="Google Shape;1757;p7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URL structure</a:t>
            </a:r>
            <a:endParaRPr/>
          </a:p>
        </p:txBody>
      </p:sp>
      <p:sp>
        <p:nvSpPr>
          <p:cNvPr id="1758" name="Google Shape;1758;p7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59" name="Google Shape;1759;p7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760" name="Google Shape;1760;p76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www.google.co.uk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61" name="Google Shape;1761;p76"/>
          <p:cNvSpPr/>
          <p:nvPr/>
        </p:nvSpPr>
        <p:spPr>
          <a:xfrm>
            <a:off x="7092800" y="1289300"/>
            <a:ext cx="416100" cy="243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76"/>
          <p:cNvSpPr txBox="1"/>
          <p:nvPr/>
        </p:nvSpPr>
        <p:spPr>
          <a:xfrm>
            <a:off x="6599000" y="2192800"/>
            <a:ext cx="1403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Sometimes referred to as the 2nd level domain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3" name="Google Shape;1763;p76"/>
          <p:cNvCxnSpPr>
            <a:stCxn id="1762" idx="0"/>
            <a:endCxn id="1761" idx="2"/>
          </p:cNvCxnSpPr>
          <p:nvPr/>
        </p:nvCxnSpPr>
        <p:spPr>
          <a:xfrm rot="-5400000">
            <a:off x="6970850" y="1862200"/>
            <a:ext cx="660600" cy="6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7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And finally it goes to the </a:t>
            </a:r>
            <a:r>
              <a:rPr b="1" lang="en-GB"/>
              <a:t>authoritative name server</a:t>
            </a:r>
            <a:r>
              <a:rPr lang="en-GB"/>
              <a:t> for the domain. </a:t>
            </a:r>
            <a:endParaRPr/>
          </a:p>
        </p:txBody>
      </p:sp>
      <p:sp>
        <p:nvSpPr>
          <p:cNvPr id="1769" name="Google Shape;1769;p7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URL structure</a:t>
            </a:r>
            <a:endParaRPr/>
          </a:p>
        </p:txBody>
      </p:sp>
      <p:sp>
        <p:nvSpPr>
          <p:cNvPr id="1770" name="Google Shape;1770;p7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1" name="Google Shape;1771;p7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772" name="Google Shape;1772;p77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 sz="1800">
                <a:latin typeface="Roboto Mono"/>
                <a:ea typeface="Roboto Mono"/>
                <a:cs typeface="Roboto Mono"/>
                <a:sym typeface="Roboto Mono"/>
              </a:rPr>
              <a:t>www.google.co.uk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3" name="Google Shape;1773;p77"/>
          <p:cNvSpPr/>
          <p:nvPr/>
        </p:nvSpPr>
        <p:spPr>
          <a:xfrm>
            <a:off x="6133325" y="1289300"/>
            <a:ext cx="953400" cy="243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77"/>
          <p:cNvSpPr txBox="1"/>
          <p:nvPr/>
        </p:nvSpPr>
        <p:spPr>
          <a:xfrm>
            <a:off x="5908175" y="2192800"/>
            <a:ext cx="1403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Sometimes referred to as the 3rd level domain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5" name="Google Shape;1775;p77"/>
          <p:cNvCxnSpPr>
            <a:stCxn id="1774" idx="0"/>
            <a:endCxn id="1773" idx="2"/>
          </p:cNvCxnSpPr>
          <p:nvPr/>
        </p:nvCxnSpPr>
        <p:spPr>
          <a:xfrm rot="-5400000">
            <a:off x="6280025" y="1862200"/>
            <a:ext cx="660600" cy="6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Before this prototype, networks were </a:t>
            </a:r>
            <a:r>
              <a:rPr b="1" lang="en-GB"/>
              <a:t>centralised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meant that all of the data was transmitted from a central location.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6" name="Google Shape;216;p1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Centralised networks</a:t>
            </a:r>
            <a:endParaRPr/>
          </a:p>
        </p:txBody>
      </p:sp>
      <p:sp>
        <p:nvSpPr>
          <p:cNvPr id="217" name="Google Shape;217;p1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1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6461204" y="2150112"/>
            <a:ext cx="433500" cy="4563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5"/>
          <p:cNvSpPr/>
          <p:nvPr/>
        </p:nvSpPr>
        <p:spPr>
          <a:xfrm>
            <a:off x="5656488" y="13712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7156350" y="132330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5"/>
          <p:cNvSpPr/>
          <p:nvPr/>
        </p:nvSpPr>
        <p:spPr>
          <a:xfrm>
            <a:off x="7642884" y="3364614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5"/>
          <p:cNvSpPr/>
          <p:nvPr/>
        </p:nvSpPr>
        <p:spPr>
          <a:xfrm>
            <a:off x="6324811" y="3948308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5"/>
          <p:cNvSpPr/>
          <p:nvPr/>
        </p:nvSpPr>
        <p:spPr>
          <a:xfrm>
            <a:off x="5346800" y="3011975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15"/>
          <p:cNvCxnSpPr>
            <a:stCxn id="220" idx="5"/>
            <a:endCxn id="219" idx="1"/>
          </p:cNvCxnSpPr>
          <p:nvPr/>
        </p:nvCxnSpPr>
        <p:spPr>
          <a:xfrm>
            <a:off x="5798605" y="1513337"/>
            <a:ext cx="726000" cy="70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15"/>
          <p:cNvCxnSpPr>
            <a:stCxn id="219" idx="7"/>
            <a:endCxn id="221" idx="3"/>
          </p:cNvCxnSpPr>
          <p:nvPr/>
        </p:nvCxnSpPr>
        <p:spPr>
          <a:xfrm flipH="1" rot="10800000">
            <a:off x="6831219" y="1465436"/>
            <a:ext cx="349500" cy="751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15"/>
          <p:cNvCxnSpPr>
            <a:stCxn id="219" idx="5"/>
            <a:endCxn id="222" idx="1"/>
          </p:cNvCxnSpPr>
          <p:nvPr/>
        </p:nvCxnSpPr>
        <p:spPr>
          <a:xfrm>
            <a:off x="6831219" y="2539588"/>
            <a:ext cx="836100" cy="849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15"/>
          <p:cNvCxnSpPr>
            <a:stCxn id="219" idx="4"/>
            <a:endCxn id="223" idx="0"/>
          </p:cNvCxnSpPr>
          <p:nvPr/>
        </p:nvCxnSpPr>
        <p:spPr>
          <a:xfrm flipH="1">
            <a:off x="6407954" y="2606412"/>
            <a:ext cx="270000" cy="134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15"/>
          <p:cNvCxnSpPr>
            <a:stCxn id="219" idx="2"/>
            <a:endCxn id="224" idx="7"/>
          </p:cNvCxnSpPr>
          <p:nvPr/>
        </p:nvCxnSpPr>
        <p:spPr>
          <a:xfrm flipH="1">
            <a:off x="5488904" y="2378262"/>
            <a:ext cx="972300" cy="658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15"/>
          <p:cNvSpPr/>
          <p:nvPr/>
        </p:nvSpPr>
        <p:spPr>
          <a:xfrm>
            <a:off x="6294688" y="8799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4965363" y="19399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5"/>
          <p:cNvSpPr/>
          <p:nvPr/>
        </p:nvSpPr>
        <p:spPr>
          <a:xfrm>
            <a:off x="6956988" y="93447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5656488" y="36629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5322138" y="245507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5"/>
          <p:cNvSpPr/>
          <p:nvPr/>
        </p:nvSpPr>
        <p:spPr>
          <a:xfrm>
            <a:off x="7062788" y="38827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8004613" y="28145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7953963" y="21064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5"/>
          <p:cNvSpPr/>
          <p:nvPr/>
        </p:nvSpPr>
        <p:spPr>
          <a:xfrm>
            <a:off x="7586763" y="1564745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5"/>
          <p:cNvCxnSpPr>
            <a:stCxn id="219" idx="0"/>
            <a:endCxn id="230" idx="4"/>
          </p:cNvCxnSpPr>
          <p:nvPr/>
        </p:nvCxnSpPr>
        <p:spPr>
          <a:xfrm rot="10800000">
            <a:off x="6377954" y="1046412"/>
            <a:ext cx="300000" cy="11037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15"/>
          <p:cNvCxnSpPr>
            <a:stCxn id="219" idx="0"/>
            <a:endCxn id="232" idx="3"/>
          </p:cNvCxnSpPr>
          <p:nvPr/>
        </p:nvCxnSpPr>
        <p:spPr>
          <a:xfrm flipH="1" rot="10800000">
            <a:off x="6677954" y="1076712"/>
            <a:ext cx="303300" cy="1073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15"/>
          <p:cNvCxnSpPr>
            <a:stCxn id="219" idx="6"/>
            <a:endCxn id="238" idx="3"/>
          </p:cNvCxnSpPr>
          <p:nvPr/>
        </p:nvCxnSpPr>
        <p:spPr>
          <a:xfrm flipH="1" rot="10800000">
            <a:off x="6894704" y="1706862"/>
            <a:ext cx="716400" cy="671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15"/>
          <p:cNvCxnSpPr>
            <a:stCxn id="219" idx="6"/>
            <a:endCxn id="237" idx="3"/>
          </p:cNvCxnSpPr>
          <p:nvPr/>
        </p:nvCxnSpPr>
        <p:spPr>
          <a:xfrm flipH="1" rot="10800000">
            <a:off x="6894704" y="2248662"/>
            <a:ext cx="1083600" cy="1296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15"/>
          <p:cNvCxnSpPr>
            <a:stCxn id="219" idx="6"/>
            <a:endCxn id="236" idx="2"/>
          </p:cNvCxnSpPr>
          <p:nvPr/>
        </p:nvCxnSpPr>
        <p:spPr>
          <a:xfrm>
            <a:off x="6894704" y="2378262"/>
            <a:ext cx="1110000" cy="5196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15"/>
          <p:cNvCxnSpPr>
            <a:stCxn id="219" idx="4"/>
            <a:endCxn id="235" idx="1"/>
          </p:cNvCxnSpPr>
          <p:nvPr/>
        </p:nvCxnSpPr>
        <p:spPr>
          <a:xfrm>
            <a:off x="6677954" y="2606412"/>
            <a:ext cx="409200" cy="1300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" name="Google Shape;245;p15"/>
          <p:cNvCxnSpPr>
            <a:stCxn id="219" idx="3"/>
            <a:endCxn id="233" idx="7"/>
          </p:cNvCxnSpPr>
          <p:nvPr/>
        </p:nvCxnSpPr>
        <p:spPr>
          <a:xfrm flipH="1">
            <a:off x="5798689" y="2539588"/>
            <a:ext cx="726000" cy="1147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15"/>
          <p:cNvCxnSpPr>
            <a:stCxn id="219" idx="1"/>
            <a:endCxn id="231" idx="6"/>
          </p:cNvCxnSpPr>
          <p:nvPr/>
        </p:nvCxnSpPr>
        <p:spPr>
          <a:xfrm rot="10800000">
            <a:off x="5131789" y="2023136"/>
            <a:ext cx="1392900" cy="193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15"/>
          <p:cNvCxnSpPr>
            <a:stCxn id="219" idx="2"/>
            <a:endCxn id="234" idx="6"/>
          </p:cNvCxnSpPr>
          <p:nvPr/>
        </p:nvCxnSpPr>
        <p:spPr>
          <a:xfrm flipH="1">
            <a:off x="5488604" y="2378262"/>
            <a:ext cx="9726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7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Write a definition for each of these terms</a:t>
            </a:r>
            <a:endParaRPr/>
          </a:p>
        </p:txBody>
      </p:sp>
      <p:sp>
        <p:nvSpPr>
          <p:cNvPr id="1781" name="Google Shape;1781;p7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82" name="Google Shape;1782;p7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Wrap Up</a:t>
            </a:r>
            <a:endParaRPr/>
          </a:p>
        </p:txBody>
      </p:sp>
      <p:sp>
        <p:nvSpPr>
          <p:cNvPr id="1783" name="Google Shape;1783;p78"/>
          <p:cNvSpPr/>
          <p:nvPr/>
        </p:nvSpPr>
        <p:spPr>
          <a:xfrm>
            <a:off x="370425" y="1578875"/>
            <a:ext cx="2672100" cy="267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IP address</a:t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84" name="Google Shape;1784;p78"/>
          <p:cNvSpPr/>
          <p:nvPr/>
        </p:nvSpPr>
        <p:spPr>
          <a:xfrm>
            <a:off x="3235450" y="1578875"/>
            <a:ext cx="2672100" cy="267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DNS</a:t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85" name="Google Shape;1785;p78"/>
          <p:cNvSpPr/>
          <p:nvPr/>
        </p:nvSpPr>
        <p:spPr>
          <a:xfrm>
            <a:off x="6100475" y="1578875"/>
            <a:ext cx="2672100" cy="267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Web browser</a:t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7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Write a definition for each of these terms: solutions</a:t>
            </a:r>
            <a:endParaRPr/>
          </a:p>
        </p:txBody>
      </p:sp>
      <p:sp>
        <p:nvSpPr>
          <p:cNvPr id="1791" name="Google Shape;1791;p7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2" name="Google Shape;1792;p7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Wrap Up</a:t>
            </a:r>
            <a:endParaRPr/>
          </a:p>
        </p:txBody>
      </p:sp>
      <p:sp>
        <p:nvSpPr>
          <p:cNvPr id="1793" name="Google Shape;1793;p79"/>
          <p:cNvSpPr/>
          <p:nvPr/>
        </p:nvSpPr>
        <p:spPr>
          <a:xfrm>
            <a:off x="370425" y="1578875"/>
            <a:ext cx="2672100" cy="290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IP address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 term used to describe the numeric pattern assigned to each device on a network. Used to locate devices. </a:t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4" name="Google Shape;1794;p79"/>
          <p:cNvSpPr/>
          <p:nvPr/>
        </p:nvSpPr>
        <p:spPr>
          <a:xfrm>
            <a:off x="3235450" y="1578875"/>
            <a:ext cx="2672100" cy="290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DNS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Stands for Domain Name System. It is a collection of servers that lists commonly used website addresses and their IP addresses. There are thousands around the world. </a:t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5" name="Google Shape;1795;p79"/>
          <p:cNvSpPr/>
          <p:nvPr/>
        </p:nvSpPr>
        <p:spPr>
          <a:xfrm>
            <a:off x="6100475" y="1578875"/>
            <a:ext cx="2672100" cy="290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Web browser</a:t>
            </a:r>
            <a:endParaRPr b="1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 piece of software that is used to browse websites on the WWW. It accesses and downloads the website data and builds the page. </a:t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 this lesson, you…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Learnt about the internet, how it is structured, and how web browsers access content from web servers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801" name="Google Shape;1801;p8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Next lesson</a:t>
            </a:r>
            <a:endParaRPr/>
          </a:p>
        </p:txBody>
      </p:sp>
      <p:sp>
        <p:nvSpPr>
          <p:cNvPr id="1802" name="Google Shape;1802;p8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3" name="Google Shape;1803;p80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Next lesson, you will…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Learn about web hosting services and how these work </a:t>
            </a:r>
            <a:endParaRPr/>
          </a:p>
        </p:txBody>
      </p:sp>
      <p:sp>
        <p:nvSpPr>
          <p:cNvPr id="1804" name="Google Shape;1804;p8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Summary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If a nuclear attack occured at the central location then the network would become unusable.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3" name="Google Shape;253;p1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Centralised networks</a:t>
            </a:r>
            <a:endParaRPr/>
          </a:p>
        </p:txBody>
      </p:sp>
      <p:sp>
        <p:nvSpPr>
          <p:cNvPr id="254" name="Google Shape;254;p1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5" name="Google Shape;255;p1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5656488" y="13712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7156350" y="132330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7642884" y="3364614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6324811" y="3948308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5346800" y="3011975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6294688" y="8799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6"/>
          <p:cNvSpPr/>
          <p:nvPr/>
        </p:nvSpPr>
        <p:spPr>
          <a:xfrm>
            <a:off x="4965363" y="19399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6"/>
          <p:cNvSpPr/>
          <p:nvPr/>
        </p:nvSpPr>
        <p:spPr>
          <a:xfrm>
            <a:off x="6956988" y="93447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5656488" y="36629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/>
          <p:nvPr/>
        </p:nvSpPr>
        <p:spPr>
          <a:xfrm>
            <a:off x="5322138" y="245507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/>
          <p:nvPr/>
        </p:nvSpPr>
        <p:spPr>
          <a:xfrm>
            <a:off x="7062788" y="38827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8004613" y="28145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6"/>
          <p:cNvSpPr/>
          <p:nvPr/>
        </p:nvSpPr>
        <p:spPr>
          <a:xfrm>
            <a:off x="7953963" y="21064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6"/>
          <p:cNvSpPr/>
          <p:nvPr/>
        </p:nvSpPr>
        <p:spPr>
          <a:xfrm>
            <a:off x="7586763" y="1564745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0018" y="1964563"/>
            <a:ext cx="802600" cy="80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/>
          <p:nvPr>
            <p:ph idx="1" type="body"/>
          </p:nvPr>
        </p:nvSpPr>
        <p:spPr>
          <a:xfrm>
            <a:off x="320425" y="117497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Also, all of the data was transmitted in a </a:t>
            </a:r>
            <a:r>
              <a:rPr b="1" lang="en-GB"/>
              <a:t>single transmission</a:t>
            </a:r>
            <a:r>
              <a:rPr lang="en-GB"/>
              <a:t>. This meant that if a link was broken then the whole transmission would be lost.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Centralised networks were also very slow and used up a lot of bandwidth.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76" name="Google Shape;276;p1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Centralised networks</a:t>
            </a:r>
            <a:endParaRPr/>
          </a:p>
        </p:txBody>
      </p:sp>
      <p:sp>
        <p:nvSpPr>
          <p:cNvPr id="277" name="Google Shape;277;p1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8" name="Google Shape;278;p1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6461204" y="2150112"/>
            <a:ext cx="433500" cy="456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5656488" y="13712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7"/>
          <p:cNvSpPr/>
          <p:nvPr/>
        </p:nvSpPr>
        <p:spPr>
          <a:xfrm>
            <a:off x="7156350" y="132330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7"/>
          <p:cNvSpPr/>
          <p:nvPr/>
        </p:nvSpPr>
        <p:spPr>
          <a:xfrm>
            <a:off x="7642884" y="3364614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7"/>
          <p:cNvSpPr/>
          <p:nvPr/>
        </p:nvSpPr>
        <p:spPr>
          <a:xfrm>
            <a:off x="6324811" y="3948308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5346800" y="3011975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17"/>
          <p:cNvCxnSpPr>
            <a:stCxn id="280" idx="5"/>
            <a:endCxn id="279" idx="1"/>
          </p:cNvCxnSpPr>
          <p:nvPr/>
        </p:nvCxnSpPr>
        <p:spPr>
          <a:xfrm>
            <a:off x="5798605" y="1513337"/>
            <a:ext cx="726000" cy="703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6" name="Google Shape;286;p17"/>
          <p:cNvCxnSpPr>
            <a:stCxn id="279" idx="7"/>
            <a:endCxn id="281" idx="3"/>
          </p:cNvCxnSpPr>
          <p:nvPr/>
        </p:nvCxnSpPr>
        <p:spPr>
          <a:xfrm flipH="1" rot="10800000">
            <a:off x="6831219" y="1465436"/>
            <a:ext cx="349500" cy="7515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7" name="Google Shape;287;p17"/>
          <p:cNvCxnSpPr>
            <a:stCxn id="279" idx="5"/>
            <a:endCxn id="282" idx="1"/>
          </p:cNvCxnSpPr>
          <p:nvPr/>
        </p:nvCxnSpPr>
        <p:spPr>
          <a:xfrm>
            <a:off x="6831219" y="2539588"/>
            <a:ext cx="836100" cy="8493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17"/>
          <p:cNvCxnSpPr>
            <a:stCxn id="279" idx="4"/>
            <a:endCxn id="283" idx="0"/>
          </p:cNvCxnSpPr>
          <p:nvPr/>
        </p:nvCxnSpPr>
        <p:spPr>
          <a:xfrm flipH="1">
            <a:off x="6407954" y="2606412"/>
            <a:ext cx="270000" cy="13419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17"/>
          <p:cNvCxnSpPr>
            <a:stCxn id="279" idx="2"/>
            <a:endCxn id="284" idx="7"/>
          </p:cNvCxnSpPr>
          <p:nvPr/>
        </p:nvCxnSpPr>
        <p:spPr>
          <a:xfrm flipH="1">
            <a:off x="5488904" y="2378262"/>
            <a:ext cx="972300" cy="658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17"/>
          <p:cNvSpPr/>
          <p:nvPr/>
        </p:nvSpPr>
        <p:spPr>
          <a:xfrm>
            <a:off x="6294688" y="8799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4965363" y="19399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7"/>
          <p:cNvSpPr/>
          <p:nvPr/>
        </p:nvSpPr>
        <p:spPr>
          <a:xfrm>
            <a:off x="6956988" y="93447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5656488" y="3662920"/>
            <a:ext cx="166500" cy="1665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7"/>
          <p:cNvSpPr/>
          <p:nvPr/>
        </p:nvSpPr>
        <p:spPr>
          <a:xfrm>
            <a:off x="5322138" y="245507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7062788" y="38827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8004613" y="28145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7953963" y="2106420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7586763" y="1564745"/>
            <a:ext cx="166500" cy="166500"/>
          </a:xfrm>
          <a:prstGeom prst="ellipse">
            <a:avLst/>
          </a:prstGeom>
          <a:solidFill>
            <a:srgbClr val="5B5BA5"/>
          </a:solidFill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17"/>
          <p:cNvCxnSpPr>
            <a:stCxn id="279" idx="0"/>
            <a:endCxn id="290" idx="4"/>
          </p:cNvCxnSpPr>
          <p:nvPr/>
        </p:nvCxnSpPr>
        <p:spPr>
          <a:xfrm rot="10800000">
            <a:off x="6377954" y="1046412"/>
            <a:ext cx="300000" cy="11037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17"/>
          <p:cNvCxnSpPr>
            <a:stCxn id="279" idx="0"/>
            <a:endCxn id="292" idx="3"/>
          </p:cNvCxnSpPr>
          <p:nvPr/>
        </p:nvCxnSpPr>
        <p:spPr>
          <a:xfrm flipH="1" rot="10800000">
            <a:off x="6677954" y="1076712"/>
            <a:ext cx="303300" cy="1073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17"/>
          <p:cNvCxnSpPr>
            <a:stCxn id="279" idx="6"/>
            <a:endCxn id="298" idx="3"/>
          </p:cNvCxnSpPr>
          <p:nvPr/>
        </p:nvCxnSpPr>
        <p:spPr>
          <a:xfrm flipH="1" rot="10800000">
            <a:off x="6894704" y="1706862"/>
            <a:ext cx="716400" cy="6714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17"/>
          <p:cNvCxnSpPr>
            <a:stCxn id="279" idx="6"/>
            <a:endCxn id="297" idx="3"/>
          </p:cNvCxnSpPr>
          <p:nvPr/>
        </p:nvCxnSpPr>
        <p:spPr>
          <a:xfrm flipH="1" rot="10800000">
            <a:off x="6894704" y="2248662"/>
            <a:ext cx="1083600" cy="1296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17"/>
          <p:cNvCxnSpPr>
            <a:stCxn id="279" idx="6"/>
            <a:endCxn id="296" idx="2"/>
          </p:cNvCxnSpPr>
          <p:nvPr/>
        </p:nvCxnSpPr>
        <p:spPr>
          <a:xfrm>
            <a:off x="6894704" y="2378262"/>
            <a:ext cx="1110000" cy="5196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17"/>
          <p:cNvCxnSpPr>
            <a:stCxn id="279" idx="4"/>
            <a:endCxn id="295" idx="1"/>
          </p:cNvCxnSpPr>
          <p:nvPr/>
        </p:nvCxnSpPr>
        <p:spPr>
          <a:xfrm>
            <a:off x="6677954" y="2606412"/>
            <a:ext cx="409200" cy="1300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17"/>
          <p:cNvCxnSpPr>
            <a:stCxn id="279" idx="3"/>
            <a:endCxn id="293" idx="7"/>
          </p:cNvCxnSpPr>
          <p:nvPr/>
        </p:nvCxnSpPr>
        <p:spPr>
          <a:xfrm flipH="1">
            <a:off x="5798689" y="2539588"/>
            <a:ext cx="726000" cy="1147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17"/>
          <p:cNvCxnSpPr>
            <a:stCxn id="279" idx="1"/>
            <a:endCxn id="291" idx="6"/>
          </p:cNvCxnSpPr>
          <p:nvPr/>
        </p:nvCxnSpPr>
        <p:spPr>
          <a:xfrm rot="10800000">
            <a:off x="5131789" y="2023136"/>
            <a:ext cx="1392900" cy="1938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p17"/>
          <p:cNvCxnSpPr>
            <a:stCxn id="279" idx="2"/>
            <a:endCxn id="294" idx="6"/>
          </p:cNvCxnSpPr>
          <p:nvPr/>
        </p:nvCxnSpPr>
        <p:spPr>
          <a:xfrm flipH="1">
            <a:off x="5488604" y="2378262"/>
            <a:ext cx="972600" cy="160200"/>
          </a:xfrm>
          <a:prstGeom prst="straightConnector1">
            <a:avLst/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17"/>
          <p:cNvSpPr txBox="1"/>
          <p:nvPr/>
        </p:nvSpPr>
        <p:spPr>
          <a:xfrm rot="-3357412">
            <a:off x="5352811" y="2867713"/>
            <a:ext cx="1512280" cy="338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01100110101010110</a:t>
            </a:r>
            <a:endParaRPr b="0" i="0" sz="1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CCE Slides">
  <a:themeElements>
    <a:clrScheme name="Simple Light">
      <a:dk1>
        <a:srgbClr val="5B5BA5"/>
      </a:dk1>
      <a:lt1>
        <a:srgbClr val="FFFFFF"/>
      </a:lt1>
      <a:dk2>
        <a:srgbClr val="E9E9F3"/>
      </a:dk2>
      <a:lt2>
        <a:srgbClr val="F2F6FC"/>
      </a:lt2>
      <a:accent1>
        <a:srgbClr val="E9F7FC"/>
      </a:accent1>
      <a:accent2>
        <a:srgbClr val="FFEFDA"/>
      </a:accent2>
      <a:accent3>
        <a:srgbClr val="ECF8F5"/>
      </a:accent3>
      <a:accent4>
        <a:srgbClr val="FEF2F6"/>
      </a:accent4>
      <a:accent5>
        <a:srgbClr val="E6E6EA"/>
      </a:accent5>
      <a:accent6>
        <a:srgbClr val="F0F6ED"/>
      </a:accent6>
      <a:hlink>
        <a:srgbClr val="3197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